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78" r:id="rId4"/>
    <p:sldId id="261" r:id="rId5"/>
    <p:sldId id="263" r:id="rId6"/>
    <p:sldId id="262" r:id="rId7"/>
    <p:sldId id="264" r:id="rId8"/>
    <p:sldId id="258" r:id="rId9"/>
    <p:sldId id="265" r:id="rId10"/>
    <p:sldId id="266" r:id="rId11"/>
    <p:sldId id="267" r:id="rId12"/>
    <p:sldId id="270" r:id="rId13"/>
    <p:sldId id="271" r:id="rId14"/>
    <p:sldId id="268" r:id="rId15"/>
    <p:sldId id="273" r:id="rId16"/>
    <p:sldId id="272" r:id="rId17"/>
    <p:sldId id="274" r:id="rId18"/>
    <p:sldId id="275" r:id="rId19"/>
    <p:sldId id="276"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6" r:id="rId34"/>
    <p:sldId id="292" r:id="rId35"/>
    <p:sldId id="297" r:id="rId36"/>
    <p:sldId id="298" r:id="rId37"/>
    <p:sldId id="299" r:id="rId38"/>
    <p:sldId id="300" r:id="rId39"/>
    <p:sldId id="295" r:id="rId40"/>
    <p:sldId id="30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1" d="100"/>
          <a:sy n="71" d="100"/>
        </p:scale>
        <p:origin x="-133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Başlık"/>
          <p:cNvSpPr>
            <a:spLocks noGrp="1"/>
          </p:cNvSpPr>
          <p:nvPr>
            <p:ph type="ctrTitle"/>
          </p:nvPr>
        </p:nvSpPr>
        <p:spPr>
          <a:xfrm>
            <a:off x="381000" y="4853411"/>
            <a:ext cx="8458200" cy="1222375"/>
          </a:xfrm>
        </p:spPr>
        <p:txBody>
          <a:bodyPr anchor="t"/>
          <a:lstStyle/>
          <a:p>
            <a:r>
              <a:rPr kumimoji="0" lang="tr-TR" smtClean="0"/>
              <a:t>Asıl başlık stili için tıklatın</a:t>
            </a:r>
            <a:endParaRPr kumimoji="0" lang="en-US"/>
          </a:p>
        </p:txBody>
      </p:sp>
      <p:sp>
        <p:nvSpPr>
          <p:cNvPr id="9" name="8 Alt Başlık"/>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16" name="15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2" name="1 Altbilgi Yer Tutucusu"/>
          <p:cNvSpPr>
            <a:spLocks noGrp="1"/>
          </p:cNvSpPr>
          <p:nvPr>
            <p:ph type="ftr" sz="quarter" idx="11"/>
          </p:nvPr>
        </p:nvSpPr>
        <p:spPr/>
        <p:txBody>
          <a:bodyPr/>
          <a:lstStyle/>
          <a:p>
            <a:endParaRPr lang="en-US"/>
          </a:p>
        </p:txBody>
      </p:sp>
      <p:sp>
        <p:nvSpPr>
          <p:cNvPr id="15" name="14 Slayt Numarası Yer Tutucusu"/>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2" name="21 Başlık"/>
          <p:cNvSpPr>
            <a:spLocks noGrp="1"/>
          </p:cNvSpPr>
          <p:nvPr>
            <p:ph type="title"/>
          </p:nvPr>
        </p:nvSpPr>
        <p:spPr/>
        <p:txBody>
          <a:bodyPr/>
          <a:lstStyle/>
          <a:p>
            <a:r>
              <a:rPr kumimoji="0" lang="tr-TR" smtClean="0"/>
              <a:t>Asıl başlık stili için tıklatın</a:t>
            </a:r>
            <a:endParaRPr kumimoji="0" lang="en-US"/>
          </a:p>
        </p:txBody>
      </p:sp>
      <p:sp>
        <p:nvSpPr>
          <p:cNvPr id="27" name="26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19" name="18 Altbilgi Yer Tutucusu"/>
          <p:cNvSpPr>
            <a:spLocks noGrp="1"/>
          </p:cNvSpPr>
          <p:nvPr>
            <p:ph type="ftr" sz="quarter" idx="11"/>
          </p:nvPr>
        </p:nvSpPr>
        <p:spPr>
          <a:xfrm>
            <a:off x="3581400" y="76200"/>
            <a:ext cx="2895600" cy="288925"/>
          </a:xfrm>
        </p:spPr>
        <p:txBody>
          <a:bodyPr/>
          <a:lstStyle/>
          <a:p>
            <a:endParaRPr lang="en-US"/>
          </a:p>
        </p:txBody>
      </p:sp>
      <p:sp>
        <p:nvSpPr>
          <p:cNvPr id="16" name="15 Slayt Numarası Yer Tutucusu"/>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etin Yer Tutucusu"/>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9" name="18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11" name="10 Altbilgi Yer Tutucusu"/>
          <p:cNvSpPr>
            <a:spLocks noGrp="1"/>
          </p:cNvSpPr>
          <p:nvPr>
            <p:ph type="ftr" sz="quarter" idx="11"/>
          </p:nvPr>
        </p:nvSpPr>
        <p:spPr/>
        <p:txBody>
          <a:bodyPr/>
          <a:lstStyle/>
          <a:p>
            <a:endParaRPr lang="en-US"/>
          </a:p>
        </p:txBody>
      </p:sp>
      <p:sp>
        <p:nvSpPr>
          <p:cNvPr id="16" name="1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
        <p:nvSpPr>
          <p:cNvPr id="8" name="7 Başlık"/>
          <p:cNvSpPr>
            <a:spLocks noGrp="1"/>
          </p:cNvSpPr>
          <p:nvPr>
            <p:ph type="title"/>
          </p:nvPr>
        </p:nvSpPr>
        <p:spPr>
          <a:xfrm>
            <a:off x="180475" y="2947085"/>
            <a:ext cx="8686800" cy="1184825"/>
          </a:xfrm>
        </p:spPr>
        <p:txBody>
          <a:bodyPr rtlCol="0" anchor="t"/>
          <a:lstStyle>
            <a:lvl1pPr algn="r">
              <a:defRPr/>
            </a:lvl1pPr>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0" name="1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4" name="13 İçerik Yer Tutucusu"/>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10" name="9 Altbilgi Yer Tutucusu"/>
          <p:cNvSpPr>
            <a:spLocks noGrp="1"/>
          </p:cNvSpPr>
          <p:nvPr>
            <p:ph type="ftr" sz="quarter" idx="11"/>
          </p:nvPr>
        </p:nvSpPr>
        <p:spPr/>
        <p:txBody>
          <a:bodyPr/>
          <a:lstStyle/>
          <a:p>
            <a:endParaRPr lang="en-US"/>
          </a:p>
        </p:txBody>
      </p:sp>
      <p:sp>
        <p:nvSpPr>
          <p:cNvPr id="31" name="30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28 Başlık"/>
          <p:cNvSpPr>
            <a:spLocks noGrp="1"/>
          </p:cNvSpPr>
          <p:nvPr>
            <p:ph type="title"/>
          </p:nvPr>
        </p:nvSpPr>
        <p:spPr>
          <a:xfrm>
            <a:off x="304800" y="5410200"/>
            <a:ext cx="8610600" cy="882650"/>
          </a:xfrm>
        </p:spPr>
        <p:txBody>
          <a:bodyPr anchor="ctr"/>
          <a:lstStyle>
            <a:lvl1pPr>
              <a:defRPr/>
            </a:lvl1p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25" name="24 Metin Yer Tutucusu"/>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İçerik Yer Tutucusu"/>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8" name="27 İçerik Yer Tutucusu"/>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9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6" name="5 Altbilgi Yer Tutucusu"/>
          <p:cNvSpPr>
            <a:spLocks noGrp="1"/>
          </p:cNvSpPr>
          <p:nvPr>
            <p:ph type="ftr" sz="quarter" idx="11"/>
          </p:nvPr>
        </p:nvSpPr>
        <p:spPr/>
        <p:txBody>
          <a:bodyPr/>
          <a:lstStyle/>
          <a:p>
            <a:endParaRPr lang="en-US"/>
          </a:p>
        </p:txBody>
      </p:sp>
      <p:sp>
        <p:nvSpPr>
          <p:cNvPr id="7" name="6 Slayt Numarası Yer Tutucusu"/>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10 Düz Bağlayıcı"/>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0" name="2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2" name="11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21" name="20 Altbilgi Yer Tutucusu"/>
          <p:cNvSpPr>
            <a:spLocks noGrp="1"/>
          </p:cNvSpPr>
          <p:nvPr>
            <p:ph type="ftr" sz="quarter" idx="11"/>
          </p:nvPr>
        </p:nvSpPr>
        <p:spPr/>
        <p:txBody>
          <a:bodyPr/>
          <a:lstStyle/>
          <a:p>
            <a:endParaRPr lang="en-US"/>
          </a:p>
        </p:txBody>
      </p:sp>
      <p:sp>
        <p:nvSpPr>
          <p:cNvPr id="6" name="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24" name="23 Altbilgi Yer Tutucusu"/>
          <p:cNvSpPr>
            <a:spLocks noGrp="1"/>
          </p:cNvSpPr>
          <p:nvPr>
            <p:ph type="ftr" sz="quarter" idx="11"/>
          </p:nvPr>
        </p:nvSpPr>
        <p:spPr/>
        <p:txBody>
          <a:bodyPr/>
          <a:lstStyle/>
          <a:p>
            <a:endParaRPr lang="en-US"/>
          </a:p>
        </p:txBody>
      </p:sp>
      <p:sp>
        <p:nvSpPr>
          <p:cNvPr id="7" name="6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7 Düz Bağlayıcı"/>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Başlık"/>
          <p:cNvSpPr>
            <a:spLocks noGrp="1"/>
          </p:cNvSpPr>
          <p:nvPr>
            <p:ph type="title"/>
          </p:nvPr>
        </p:nvSpPr>
        <p:spPr>
          <a:xfrm>
            <a:off x="457200" y="5486400"/>
            <a:ext cx="8458200" cy="520700"/>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14" name="13 İçerik Yer Tutucusu"/>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29" name="28 Altbilgi Yer Tutucusu"/>
          <p:cNvSpPr>
            <a:spLocks noGrp="1"/>
          </p:cNvSpPr>
          <p:nvPr>
            <p:ph type="ftr" sz="quarter" idx="11"/>
          </p:nvPr>
        </p:nvSpPr>
        <p:spPr/>
        <p:txBody>
          <a:bodyPr/>
          <a:lstStyle/>
          <a:p>
            <a:endParaRPr lang="en-US"/>
          </a:p>
        </p:txBody>
      </p:sp>
      <p:sp>
        <p:nvSpPr>
          <p:cNvPr id="7" name="6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12 Resim Yer Tutucusu"/>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smtClean="0"/>
              <a:t>Resim eklemek için simgeyi tıklatın</a:t>
            </a:r>
            <a:endParaRPr kumimoji="0" lang="en-US" dirty="0"/>
          </a:p>
        </p:txBody>
      </p:sp>
      <p:sp>
        <p:nvSpPr>
          <p:cNvPr id="7" name="6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5" name="4 Altbilgi Yer Tutucusu"/>
          <p:cNvSpPr>
            <a:spLocks noGrp="1"/>
          </p:cNvSpPr>
          <p:nvPr>
            <p:ph type="ftr" sz="quarter" idx="11"/>
          </p:nvPr>
        </p:nvSpPr>
        <p:spPr/>
        <p:txBody>
          <a:bodyPr/>
          <a:lstStyle/>
          <a:p>
            <a:endParaRPr lang="en-US"/>
          </a:p>
        </p:txBody>
      </p:sp>
      <p:sp>
        <p:nvSpPr>
          <p:cNvPr id="31" name="30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
        <p:nvSpPr>
          <p:cNvPr id="17" name="16 Başlık"/>
          <p:cNvSpPr>
            <a:spLocks noGrp="1"/>
          </p:cNvSpPr>
          <p:nvPr>
            <p:ph type="title"/>
          </p:nvPr>
        </p:nvSpPr>
        <p:spPr>
          <a:xfrm>
            <a:off x="381000" y="4993760"/>
            <a:ext cx="5867400" cy="522288"/>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5" name="4 Altbilgi Yer Tutucusu"/>
          <p:cNvSpPr>
            <a:spLocks noGrp="1"/>
          </p:cNvSpPr>
          <p:nvPr>
            <p:ph type="ftr" sz="quarter" idx="11"/>
          </p:nvPr>
        </p:nvSpPr>
        <p:spPr/>
        <p:txBody>
          <a:bodyPr/>
          <a:lstStyle/>
          <a:p>
            <a:endParaRPr lang="en-US"/>
          </a:p>
        </p:txBody>
      </p:sp>
      <p:sp>
        <p:nvSpPr>
          <p:cNvPr id="6" name="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549276"/>
            <a:ext cx="18288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549276"/>
            <a:ext cx="6248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D8BD707-D9CF-40AE-B4C6-C98DA3205C09}" type="datetimeFigureOut">
              <a:rPr lang="en-US" smtClean="0"/>
              <a:pPr/>
              <a:t>4/15/2019</a:t>
            </a:fld>
            <a:endParaRPr lang="en-US"/>
          </a:p>
        </p:txBody>
      </p:sp>
      <p:sp>
        <p:nvSpPr>
          <p:cNvPr id="5" name="4 Altbilgi Yer Tutucusu"/>
          <p:cNvSpPr>
            <a:spLocks noGrp="1"/>
          </p:cNvSpPr>
          <p:nvPr>
            <p:ph type="ftr" sz="quarter" idx="11"/>
          </p:nvPr>
        </p:nvSpPr>
        <p:spPr/>
        <p:txBody>
          <a:bodyPr/>
          <a:lstStyle/>
          <a:p>
            <a:endParaRPr lang="en-US"/>
          </a:p>
        </p:txBody>
      </p:sp>
      <p:sp>
        <p:nvSpPr>
          <p:cNvPr id="6" name="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etin Yer Tutucusu"/>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1" name="10 Veri Yer Tutucusu"/>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4/15/2019</a:t>
            </a:fld>
            <a:endParaRPr lang="en-US"/>
          </a:p>
        </p:txBody>
      </p:sp>
      <p:sp>
        <p:nvSpPr>
          <p:cNvPr id="28" name="27 Altbilgi Yer Tutucusu"/>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4 Slayt Numarası Yer Tutucusu"/>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9 Başlık Yer Tutucusu"/>
          <p:cNvSpPr>
            <a:spLocks noGrp="1"/>
          </p:cNvSpPr>
          <p:nvPr>
            <p:ph type="title"/>
          </p:nvPr>
        </p:nvSpPr>
        <p:spPr>
          <a:xfrm>
            <a:off x="304800" y="457200"/>
            <a:ext cx="8686800" cy="838200"/>
          </a:xfrm>
          <a:prstGeom prst="rect">
            <a:avLst/>
          </a:prstGeom>
        </p:spPr>
        <p:txBody>
          <a:bodyPr vert="horz" anchor="ctr">
            <a:normAutofit/>
          </a:bodyPr>
          <a:lstStyle/>
          <a:p>
            <a:r>
              <a:rPr kumimoji="0" lang="tr-TR" smtClean="0"/>
              <a:t>Asıl başlık stili için tıklatın</a:t>
            </a:r>
            <a:endParaRPr kumimoji="0" lang="en-US"/>
          </a:p>
        </p:txBody>
      </p:sp>
      <p:sp>
        <p:nvSpPr>
          <p:cNvPr id="9" name="8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üz Bağlayıcı"/>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81000" y="4800600"/>
            <a:ext cx="8458200" cy="1275186"/>
          </a:xfrm>
        </p:spPr>
        <p:txBody>
          <a:bodyPr/>
          <a:lstStyle/>
          <a:p>
            <a:pPr algn="ctr"/>
            <a:r>
              <a:rPr lang="tr-TR" smtClean="0">
                <a:solidFill>
                  <a:srgbClr val="00B050"/>
                </a:solidFill>
              </a:rPr>
              <a:t>  </a:t>
            </a:r>
            <a:endParaRPr lang="en-GB" dirty="0">
              <a:solidFill>
                <a:srgbClr val="00B050"/>
              </a:solidFill>
              <a:latin typeface="Times New Roman" pitchFamily="18" charset="0"/>
              <a:cs typeface="Times New Roman" pitchFamily="18" charset="0"/>
            </a:endParaRPr>
          </a:p>
        </p:txBody>
      </p:sp>
      <p:sp>
        <p:nvSpPr>
          <p:cNvPr id="3" name="2 Alt Başlık"/>
          <p:cNvSpPr>
            <a:spLocks noGrp="1"/>
          </p:cNvSpPr>
          <p:nvPr>
            <p:ph type="subTitle" idx="1"/>
          </p:nvPr>
        </p:nvSpPr>
        <p:spPr>
          <a:xfrm>
            <a:off x="381000" y="1143000"/>
            <a:ext cx="8458200" cy="3657600"/>
          </a:xfrm>
        </p:spPr>
        <p:txBody>
          <a:bodyPr>
            <a:noAutofit/>
          </a:bodyPr>
          <a:lstStyle/>
          <a:p>
            <a:pPr algn="ctr"/>
            <a:r>
              <a:rPr lang="tr-TR" sz="5400" dirty="0" smtClean="0">
                <a:solidFill>
                  <a:srgbClr val="00B050"/>
                </a:solidFill>
                <a:latin typeface="Times New Roman" pitchFamily="18" charset="0"/>
                <a:cs typeface="Times New Roman" pitchFamily="18" charset="0"/>
              </a:rPr>
              <a:t>DEDE KORKUT HİKÂYELERİ VE </a:t>
            </a:r>
          </a:p>
          <a:p>
            <a:pPr algn="ctr"/>
            <a:r>
              <a:rPr lang="tr-TR" sz="5400" dirty="0" smtClean="0">
                <a:solidFill>
                  <a:srgbClr val="00B050"/>
                </a:solidFill>
                <a:latin typeface="Times New Roman" pitchFamily="18" charset="0"/>
                <a:cs typeface="Times New Roman" pitchFamily="18" charset="0"/>
              </a:rPr>
              <a:t>“MUKADDİME”NİN İNCELENMESİ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Veri Yer Tutucusu"/>
          <p:cNvSpPr>
            <a:spLocks noGrp="1"/>
          </p:cNvSpPr>
          <p:nvPr>
            <p:ph type="dt" sz="quarter" idx="10"/>
          </p:nvPr>
        </p:nvSpPr>
        <p:spPr/>
        <p:txBody>
          <a:bodyPr/>
          <a:lstStyle/>
          <a:p>
            <a:pPr>
              <a:defRPr/>
            </a:pPr>
            <a:fld id="{D6193A1D-F04D-4A6C-8772-16CBAED7742B}" type="datetime2">
              <a:rPr lang="tr-TR"/>
              <a:pPr>
                <a:defRPr/>
              </a:pPr>
              <a:t>15 Nisan 2019 Pazartesi</a:t>
            </a:fld>
            <a:endParaRPr lang="tr-TR"/>
          </a:p>
        </p:txBody>
      </p:sp>
      <p:pic>
        <p:nvPicPr>
          <p:cNvPr id="15363" name="Picture 4"/>
          <p:cNvPicPr>
            <a:picLocks noChangeAspect="1" noChangeArrowheads="1"/>
          </p:cNvPicPr>
          <p:nvPr/>
        </p:nvPicPr>
        <p:blipFill>
          <a:blip r:embed="rId2" cstate="print"/>
          <a:srcRect/>
          <a:stretch>
            <a:fillRect/>
          </a:stretch>
        </p:blipFill>
        <p:spPr bwMode="auto">
          <a:xfrm>
            <a:off x="0" y="457200"/>
            <a:ext cx="9144000" cy="62372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Veri Yer Tutucusu"/>
          <p:cNvSpPr>
            <a:spLocks noGrp="1"/>
          </p:cNvSpPr>
          <p:nvPr>
            <p:ph type="dt" sz="quarter" idx="10"/>
          </p:nvPr>
        </p:nvSpPr>
        <p:spPr/>
        <p:txBody>
          <a:bodyPr/>
          <a:lstStyle/>
          <a:p>
            <a:pPr>
              <a:defRPr/>
            </a:pPr>
            <a:fld id="{43891D6D-E9DA-4E91-902C-BCBC96F3D486}" type="datetime2">
              <a:rPr lang="tr-TR"/>
              <a:pPr>
                <a:defRPr/>
              </a:pPr>
              <a:t>15 Nisan 2019 Pazartesi</a:t>
            </a:fld>
            <a:endParaRPr lang="tr-TR"/>
          </a:p>
        </p:txBody>
      </p:sp>
      <p:pic>
        <p:nvPicPr>
          <p:cNvPr id="27651" name="Picture 4"/>
          <p:cNvPicPr>
            <a:picLocks noChangeAspect="1" noChangeArrowheads="1"/>
          </p:cNvPicPr>
          <p:nvPr/>
        </p:nvPicPr>
        <p:blipFill>
          <a:blip r:embed="rId2" cstate="print"/>
          <a:srcRect/>
          <a:stretch>
            <a:fillRect/>
          </a:stretch>
        </p:blipFill>
        <p:spPr bwMode="auto">
          <a:xfrm>
            <a:off x="0" y="0"/>
            <a:ext cx="9144000" cy="2162175"/>
          </a:xfrm>
          <a:prstGeom prst="rect">
            <a:avLst/>
          </a:prstGeom>
          <a:noFill/>
          <a:ln w="9525">
            <a:noFill/>
            <a:miter lim="800000"/>
            <a:headEnd/>
            <a:tailEnd/>
          </a:ln>
        </p:spPr>
      </p:pic>
      <p:pic>
        <p:nvPicPr>
          <p:cNvPr id="27652" name="Picture 5"/>
          <p:cNvPicPr>
            <a:picLocks noChangeAspect="1" noChangeArrowheads="1"/>
          </p:cNvPicPr>
          <p:nvPr/>
        </p:nvPicPr>
        <p:blipFill>
          <a:blip r:embed="rId3" cstate="print"/>
          <a:srcRect/>
          <a:stretch>
            <a:fillRect/>
          </a:stretch>
        </p:blipFill>
        <p:spPr bwMode="auto">
          <a:xfrm>
            <a:off x="0" y="2133600"/>
            <a:ext cx="9144000" cy="2162175"/>
          </a:xfrm>
          <a:prstGeom prst="rect">
            <a:avLst/>
          </a:prstGeom>
          <a:noFill/>
          <a:ln w="9525">
            <a:noFill/>
            <a:miter lim="800000"/>
            <a:headEnd/>
            <a:tailEnd/>
          </a:ln>
        </p:spPr>
      </p:pic>
      <p:pic>
        <p:nvPicPr>
          <p:cNvPr id="27653" name="Picture 6"/>
          <p:cNvPicPr>
            <a:picLocks noChangeAspect="1" noChangeArrowheads="1"/>
          </p:cNvPicPr>
          <p:nvPr/>
        </p:nvPicPr>
        <p:blipFill>
          <a:blip r:embed="rId4" cstate="print"/>
          <a:srcRect/>
          <a:stretch>
            <a:fillRect/>
          </a:stretch>
        </p:blipFill>
        <p:spPr bwMode="auto">
          <a:xfrm>
            <a:off x="0" y="4292600"/>
            <a:ext cx="9144000" cy="256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Yer Tutucusu" descr="175_ne1164378343_slub%20dresden_1_big[1].jpg"/>
          <p:cNvPicPr>
            <a:picLocks noGrp="1" noChangeAspect="1"/>
          </p:cNvPicPr>
          <p:nvPr>
            <p:ph type="pic" idx="1"/>
          </p:nvPr>
        </p:nvPicPr>
        <p:blipFill>
          <a:blip r:embed="rId2" cstate="print"/>
          <a:srcRect l="6962" r="6962"/>
          <a:stretch>
            <a:fillRect/>
          </a:stretch>
        </p:blipFill>
        <p:spPr>
          <a:xfrm>
            <a:off x="838200" y="921434"/>
            <a:ext cx="7315200" cy="5098366"/>
          </a:xfrm>
        </p:spPr>
      </p:pic>
      <p:sp>
        <p:nvSpPr>
          <p:cNvPr id="3" name="2 Başlık"/>
          <p:cNvSpPr>
            <a:spLocks noGrp="1"/>
          </p:cNvSpPr>
          <p:nvPr>
            <p:ph type="title"/>
          </p:nvPr>
        </p:nvSpPr>
        <p:spPr/>
        <p:txBody>
          <a:bodyPr/>
          <a:lstStyle/>
          <a:p>
            <a:endParaRPr lang="en-GB" dirty="0"/>
          </a:p>
        </p:txBody>
      </p:sp>
      <p:sp>
        <p:nvSpPr>
          <p:cNvPr id="4" name="3 Metin Yer Tutucusu"/>
          <p:cNvSpPr>
            <a:spLocks noGrp="1"/>
          </p:cNvSpPr>
          <p:nvPr>
            <p:ph type="body" sz="half" idx="2"/>
          </p:nvPr>
        </p:nvSpPr>
        <p:spPr/>
        <p:txBody>
          <a:bodyPr/>
          <a:lstStyle/>
          <a:p>
            <a:pPr algn="ctr"/>
            <a:r>
              <a:rPr lang="tr-TR" dirty="0" smtClean="0">
                <a:solidFill>
                  <a:srgbClr val="00B050"/>
                </a:solidFill>
              </a:rPr>
              <a:t>                                                 ALMANYA</a:t>
            </a:r>
            <a:endParaRPr lang="en-GB" dirty="0">
              <a:solidFill>
                <a:srgbClr val="00B05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Yer Tutucusu" descr="175_ne1169470852_slub%20002[2].jpg"/>
          <p:cNvPicPr>
            <a:picLocks noGrp="1" noChangeAspect="1"/>
          </p:cNvPicPr>
          <p:nvPr>
            <p:ph type="pic" idx="1"/>
          </p:nvPr>
        </p:nvPicPr>
        <p:blipFill>
          <a:blip r:embed="rId2" cstate="print"/>
          <a:srcRect t="8203" b="8203"/>
          <a:stretch>
            <a:fillRect/>
          </a:stretch>
        </p:blipFill>
        <p:spPr>
          <a:xfrm>
            <a:off x="685800" y="616634"/>
            <a:ext cx="7848600" cy="5631766"/>
          </a:xfrm>
        </p:spPr>
      </p:pic>
      <p:sp>
        <p:nvSpPr>
          <p:cNvPr id="3" name="2 Başlık"/>
          <p:cNvSpPr>
            <a:spLocks noGrp="1"/>
          </p:cNvSpPr>
          <p:nvPr>
            <p:ph type="title"/>
          </p:nvPr>
        </p:nvSpPr>
        <p:spPr/>
        <p:txBody>
          <a:bodyPr/>
          <a:lstStyle/>
          <a:p>
            <a:endParaRPr lang="en-GB"/>
          </a:p>
        </p:txBody>
      </p:sp>
      <p:sp>
        <p:nvSpPr>
          <p:cNvPr id="4" name="3 Metin Yer Tutucusu"/>
          <p:cNvSpPr>
            <a:spLocks noGrp="1"/>
          </p:cNvSpPr>
          <p:nvPr>
            <p:ph type="body" sz="half" idx="2"/>
          </p:nvPr>
        </p:nvSpPr>
        <p:spPr/>
        <p:txBody>
          <a:bodyPr/>
          <a:lstStyle/>
          <a:p>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Yer Tutucusu" descr="175_ne1164384164_slub%20dresden_9_[1].jpg"/>
          <p:cNvPicPr>
            <a:picLocks noGrp="1" noChangeAspect="1"/>
          </p:cNvPicPr>
          <p:nvPr>
            <p:ph type="pic" idx="1"/>
          </p:nvPr>
        </p:nvPicPr>
        <p:blipFill>
          <a:blip r:embed="rId2" cstate="print"/>
          <a:srcRect t="25854" b="25854"/>
          <a:stretch>
            <a:fillRect/>
          </a:stretch>
        </p:blipFill>
        <p:spPr>
          <a:xfrm>
            <a:off x="609600" y="616634"/>
            <a:ext cx="7924800" cy="5707966"/>
          </a:xfrm>
        </p:spPr>
      </p:pic>
      <p:sp>
        <p:nvSpPr>
          <p:cNvPr id="3" name="2 Başlık"/>
          <p:cNvSpPr>
            <a:spLocks noGrp="1"/>
          </p:cNvSpPr>
          <p:nvPr>
            <p:ph type="title"/>
          </p:nvPr>
        </p:nvSpPr>
        <p:spPr/>
        <p:txBody>
          <a:bodyPr/>
          <a:lstStyle/>
          <a:p>
            <a:endParaRPr lang="en-GB"/>
          </a:p>
        </p:txBody>
      </p:sp>
      <p:sp>
        <p:nvSpPr>
          <p:cNvPr id="4" name="3 Metin Yer Tutucusu"/>
          <p:cNvSpPr>
            <a:spLocks noGrp="1"/>
          </p:cNvSpPr>
          <p:nvPr>
            <p:ph type="body" sz="half" idx="2"/>
          </p:nvPr>
        </p:nvSpPr>
        <p:spPr/>
        <p:txBody>
          <a:bodyPr/>
          <a:lstStyle/>
          <a:p>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Yer Tutucusu" descr="Städtische_Bibliotheken_Dresden_Ecke_Prager_Straße_-_Rechnerpool_medien@ge[1].jpg"/>
          <p:cNvPicPr>
            <a:picLocks noGrp="1" noChangeAspect="1"/>
          </p:cNvPicPr>
          <p:nvPr>
            <p:ph type="pic" idx="1"/>
          </p:nvPr>
        </p:nvPicPr>
        <p:blipFill>
          <a:blip r:embed="rId2" cstate="print"/>
          <a:srcRect t="1515" b="1515"/>
          <a:stretch>
            <a:fillRect/>
          </a:stretch>
        </p:blipFill>
        <p:spPr>
          <a:xfrm>
            <a:off x="762000" y="616634"/>
            <a:ext cx="7772400" cy="4717366"/>
          </a:xfrm>
        </p:spPr>
      </p:pic>
      <p:sp>
        <p:nvSpPr>
          <p:cNvPr id="3" name="2 Başlık"/>
          <p:cNvSpPr>
            <a:spLocks noGrp="1"/>
          </p:cNvSpPr>
          <p:nvPr>
            <p:ph type="title"/>
          </p:nvPr>
        </p:nvSpPr>
        <p:spPr/>
        <p:txBody>
          <a:bodyPr/>
          <a:lstStyle/>
          <a:p>
            <a:endParaRPr lang="en-GB"/>
          </a:p>
        </p:txBody>
      </p:sp>
      <p:sp>
        <p:nvSpPr>
          <p:cNvPr id="4" name="3 Metin Yer Tutucusu"/>
          <p:cNvSpPr>
            <a:spLocks noGrp="1"/>
          </p:cNvSpPr>
          <p:nvPr>
            <p:ph type="body" sz="half" idx="2"/>
          </p:nvPr>
        </p:nvSpPr>
        <p:spPr/>
        <p:txBody>
          <a:bodyPr/>
          <a:lstStyle/>
          <a:p>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1752" y="457200"/>
            <a:ext cx="8686800" cy="5486400"/>
          </a:xfrm>
        </p:spPr>
        <p:txBody>
          <a:bodyPr>
            <a:normAutofit/>
          </a:bodyPr>
          <a:lstStyle/>
          <a:p>
            <a:r>
              <a:rPr lang="tr-TR" cap="none" dirty="0" smtClean="0">
                <a:solidFill>
                  <a:srgbClr val="00B050"/>
                </a:solidFill>
                <a:latin typeface="Times New Roman" pitchFamily="18" charset="0"/>
                <a:cs typeface="Times New Roman" pitchFamily="18" charset="0"/>
              </a:rPr>
              <a:t>Çalışmamızın Konusu ve Amacı</a:t>
            </a:r>
            <a:r>
              <a:rPr lang="tr-TR" sz="2400" cap="none" dirty="0" smtClean="0">
                <a:latin typeface="Times New Roman" pitchFamily="18" charset="0"/>
                <a:cs typeface="Times New Roman" pitchFamily="18" charset="0"/>
              </a:rPr>
              <a:t/>
            </a:r>
            <a:br>
              <a:rPr lang="tr-TR" sz="2400" cap="none" dirty="0" smtClean="0">
                <a:latin typeface="Times New Roman" pitchFamily="18" charset="0"/>
                <a:cs typeface="Times New Roman" pitchFamily="18" charset="0"/>
              </a:rPr>
            </a:br>
            <a:r>
              <a:rPr lang="tr-TR" sz="2400" cap="none" dirty="0" smtClean="0">
                <a:latin typeface="Times New Roman" pitchFamily="18" charset="0"/>
                <a:cs typeface="Times New Roman" pitchFamily="18" charset="0"/>
              </a:rPr>
              <a:t/>
            </a:r>
            <a:br>
              <a:rPr lang="tr-TR" sz="2400" cap="none" dirty="0" smtClean="0">
                <a:latin typeface="Times New Roman" pitchFamily="18" charset="0"/>
                <a:cs typeface="Times New Roman" pitchFamily="18" charset="0"/>
              </a:rPr>
            </a:br>
            <a:r>
              <a:rPr lang="tr-TR" sz="2400" dirty="0" smtClean="0"/>
              <a:t> </a:t>
            </a:r>
            <a:r>
              <a:rPr lang="tr-TR" sz="3200" cap="none" dirty="0" smtClean="0">
                <a:solidFill>
                  <a:srgbClr val="0070C0"/>
                </a:solidFill>
                <a:latin typeface="Times New Roman" pitchFamily="18" charset="0"/>
                <a:cs typeface="Times New Roman" pitchFamily="18" charset="0"/>
              </a:rPr>
              <a:t>Bu çalışmanın amacı Dede Korkut Hikâyeleri hakkında genel bilgi vermek, hikâyelerin edebiyatımız açısından taşıdığı önemi vurgulamak ve “Mukaddime”nin içerisinde yer alan toplumsal göstergeler üzerinde durarak metnin önemi üzerine dikkatleri çekmektir.</a:t>
            </a:r>
            <a:r>
              <a:rPr lang="en-GB" sz="2400" dirty="0" smtClean="0"/>
              <a:t/>
            </a:r>
            <a:br>
              <a:rPr lang="en-GB" sz="2400" dirty="0" smtClean="0"/>
            </a:br>
            <a:endParaRPr lang="en-GB" sz="2400" cap="none"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4800" y="457200"/>
            <a:ext cx="8686800" cy="609600"/>
          </a:xfrm>
        </p:spPr>
        <p:txBody>
          <a:bodyPr>
            <a:normAutofit fontScale="90000"/>
          </a:bodyPr>
          <a:lstStyle/>
          <a:p>
            <a:pPr algn="ctr"/>
            <a:r>
              <a:rPr lang="tr-TR" dirty="0" smtClean="0">
                <a:solidFill>
                  <a:srgbClr val="FF0000"/>
                </a:solidFill>
              </a:rPr>
              <a:t>GİRİŞ</a:t>
            </a:r>
            <a:endParaRPr lang="en-GB" dirty="0">
              <a:solidFill>
                <a:srgbClr val="FF0000"/>
              </a:solidFill>
            </a:endParaRPr>
          </a:p>
        </p:txBody>
      </p:sp>
      <p:sp>
        <p:nvSpPr>
          <p:cNvPr id="3" name="2 İçerik Yer Tutucusu"/>
          <p:cNvSpPr>
            <a:spLocks noGrp="1"/>
          </p:cNvSpPr>
          <p:nvPr>
            <p:ph idx="1"/>
          </p:nvPr>
        </p:nvSpPr>
        <p:spPr>
          <a:xfrm>
            <a:off x="304800" y="1371600"/>
            <a:ext cx="8686800" cy="4708525"/>
          </a:xfrm>
        </p:spPr>
        <p:txBody>
          <a:bodyPr>
            <a:normAutofit/>
          </a:bodyPr>
          <a:lstStyle/>
          <a:p>
            <a:r>
              <a:rPr lang="tr-TR" dirty="0" smtClean="0">
                <a:solidFill>
                  <a:srgbClr val="00B050"/>
                </a:solidFill>
              </a:rPr>
              <a:t>Konumuza başlamadan önce Fuat </a:t>
            </a:r>
            <a:r>
              <a:rPr lang="tr-TR" dirty="0" err="1" smtClean="0">
                <a:solidFill>
                  <a:srgbClr val="00B050"/>
                </a:solidFill>
              </a:rPr>
              <a:t>Köprülü’nün</a:t>
            </a:r>
            <a:r>
              <a:rPr lang="tr-TR" dirty="0" smtClean="0">
                <a:solidFill>
                  <a:srgbClr val="00B050"/>
                </a:solidFill>
              </a:rPr>
              <a:t> Dede Korkut hakkında söylediği şu cümleyi sizlerle paylaşmak istiyorum: Bütün Türk edebiyatını terazinin bir gözüne, Dede Korkut’u öbür gözüne koysanız yine Dede Korkut ağır basar. </a:t>
            </a:r>
          </a:p>
          <a:p>
            <a:r>
              <a:rPr lang="tr-TR" dirty="0" smtClean="0">
                <a:solidFill>
                  <a:srgbClr val="00B050"/>
                </a:solidFill>
              </a:rPr>
              <a:t>Bu kitabın milliyetçiliği ve Türk birliği duygusunu aşılıyor diye 1950’de Rusya’da yasak kitap ilan edilmesi kitabın önemini göstermektedir.</a:t>
            </a:r>
            <a:endParaRPr lang="en-GB" dirty="0" smtClean="0">
              <a:solidFill>
                <a:srgbClr val="00B050"/>
              </a:solidFill>
            </a:endParaRPr>
          </a:p>
          <a:p>
            <a:endParaRPr lang="en-GB"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874416"/>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tr-TR" sz="3200" dirty="0" smtClean="0">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Hikâyelerin teşekkül ve tespit tarihleri arasında uzun bir zaman vardır. Bu hikâyelerde Oğuzların Anadolu’ya gelmeden önceki hayatları dile getirilir. Korkut Ata’nın hatırası Hazar’ın doğusunda Türk ülkelerinde yaşarken, Doğu Anadolu ve Azeri alanında unutulması bunu ispatlamaktadır. Hikâyeler 10-12yy. Türklerinin yaşamını anlatır. Fakat 15. </a:t>
            </a:r>
            <a:r>
              <a:rPr lang="tr-TR" sz="3200" dirty="0" smtClean="0">
                <a:solidFill>
                  <a:srgbClr val="00B050"/>
                </a:solidFill>
                <a:latin typeface="Times New Roman" pitchFamily="18" charset="0"/>
                <a:ea typeface="Calibri" pitchFamily="34" charset="0"/>
                <a:cs typeface="Times New Roman" pitchFamily="18" charset="0"/>
              </a:rPr>
              <a:t>y</a:t>
            </a: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y.da yazıya geçirilmiştir. Osmanlılara işaret eden satırlar, bu hikâyelerin Osmanlıların Anadolu’da kuvvetlenmeye başladıkları bir zamanda yazıldığını gösterir. </a:t>
            </a:r>
            <a:endParaRPr kumimoji="0" lang="tr-TR" sz="3200" b="0" i="0" u="none" strike="noStrike" cap="none" normalizeH="0" baseline="0" dirty="0" smtClean="0">
              <a:ln>
                <a:noFill/>
              </a:ln>
              <a:solidFill>
                <a:srgbClr val="00B05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418744"/>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Türk edebiyatının ve </a:t>
            </a:r>
            <a:r>
              <a:rPr lang="tr-TR" sz="3200" dirty="0" smtClean="0">
                <a:solidFill>
                  <a:srgbClr val="00B050"/>
                </a:solidFill>
                <a:latin typeface="Times New Roman" pitchFamily="18" charset="0"/>
                <a:ea typeface="Calibri" pitchFamily="34" charset="0"/>
                <a:cs typeface="Times New Roman" pitchFamily="18" charset="0"/>
              </a:rPr>
              <a:t>T</a:t>
            </a: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ürk dilinin en güzel eserlerinden olan Dede Korkut kitabı iki asra yakın bir zamandan beri bilinmektedir. Eserin varlığı 18. yy. başlarında Dresden nüshasının ortaya çıkışı ile anlaşılmış ve eser üzerinde </a:t>
            </a:r>
            <a:r>
              <a:rPr lang="tr-TR" sz="3200" dirty="0" smtClean="0">
                <a:solidFill>
                  <a:srgbClr val="00B050"/>
                </a:solidFill>
                <a:latin typeface="Times New Roman" pitchFamily="18" charset="0"/>
                <a:ea typeface="Calibri" pitchFamily="34" charset="0"/>
                <a:cs typeface="Times New Roman" pitchFamily="18" charset="0"/>
              </a:rPr>
              <a:t>T</a:t>
            </a: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ürk dili, Türk edebiyatı ve Türk kültürü bakımından çeşitli incelemeler yapılmıştır.  Eser üzerinde bizim bilim adamlarımız tarafından yapılan ilk çalışmalar şunlardır:</a:t>
            </a:r>
            <a:endParaRPr kumimoji="0" lang="en-GB" sz="3200" b="0" i="0" u="none" strike="noStrike" cap="none" normalizeH="0" baseline="0" dirty="0" smtClean="0">
              <a:ln>
                <a:noFill/>
              </a:ln>
              <a:solidFill>
                <a:srgbClr val="00B05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1916, Kilisli Muallim </a:t>
            </a:r>
            <a:r>
              <a:rPr kumimoji="0" lang="tr-TR" sz="3200" b="0"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Rifat</a:t>
            </a: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Arap harfleriyle</a:t>
            </a:r>
            <a:endParaRPr kumimoji="0" lang="en-GB" sz="3200" b="0" i="0" u="none" strike="noStrike" cap="none" normalizeH="0" baseline="0" dirty="0" smtClean="0">
              <a:ln>
                <a:noFill/>
              </a:ln>
              <a:solidFill>
                <a:srgbClr val="00B05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1938, Orhan </a:t>
            </a:r>
            <a:r>
              <a:rPr kumimoji="0" lang="tr-TR" sz="3200" b="0"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Şaik</a:t>
            </a: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a:t>
            </a:r>
            <a:r>
              <a:rPr kumimoji="0" lang="tr-TR" sz="3200" b="0"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Gökyay</a:t>
            </a:r>
            <a:endParaRPr kumimoji="0" lang="en-GB" sz="3200" b="0" i="0" u="none" strike="noStrike" cap="none" normalizeH="0" baseline="0" dirty="0" smtClean="0">
              <a:ln>
                <a:noFill/>
              </a:ln>
              <a:solidFill>
                <a:srgbClr val="00B05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1958, Muharrem Ergin (2 cilt)</a:t>
            </a:r>
            <a:endParaRPr kumimoji="0" lang="tr-TR" sz="3200" b="0" i="0" u="none" strike="noStrike" cap="none" normalizeH="0" baseline="0" dirty="0" smtClean="0">
              <a:ln>
                <a:noFill/>
              </a:ln>
              <a:solidFill>
                <a:srgbClr val="00B05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400" dirty="0" smtClean="0">
                <a:solidFill>
                  <a:srgbClr val="FF0000"/>
                </a:solidFill>
                <a:latin typeface="Times New Roman" pitchFamily="18" charset="0"/>
                <a:cs typeface="Times New Roman" pitchFamily="18" charset="0"/>
              </a:rPr>
              <a:t>NÜSHALARIN KARŞILAŞTIRILMASI</a:t>
            </a:r>
            <a:endParaRPr lang="en-GB" sz="2400" dirty="0">
              <a:solidFill>
                <a:srgbClr val="FF0000"/>
              </a:solidFill>
              <a:latin typeface="Times New Roman" pitchFamily="18" charset="0"/>
              <a:cs typeface="Times New Roman" pitchFamily="18" charset="0"/>
            </a:endParaRPr>
          </a:p>
        </p:txBody>
      </p:sp>
      <p:sp>
        <p:nvSpPr>
          <p:cNvPr id="3" name="2 Metin Yer Tutucusu"/>
          <p:cNvSpPr>
            <a:spLocks noGrp="1"/>
          </p:cNvSpPr>
          <p:nvPr>
            <p:ph type="body" idx="1"/>
          </p:nvPr>
        </p:nvSpPr>
        <p:spPr/>
        <p:txBody>
          <a:bodyPr/>
          <a:lstStyle/>
          <a:p>
            <a:pPr algn="ctr"/>
            <a:r>
              <a:rPr lang="tr-TR" dirty="0" smtClean="0">
                <a:solidFill>
                  <a:srgbClr val="FF0000"/>
                </a:solidFill>
                <a:latin typeface="Times New Roman" pitchFamily="18" charset="0"/>
                <a:cs typeface="Times New Roman" pitchFamily="18" charset="0"/>
              </a:rPr>
              <a:t>DRESDEN NÜSHASI</a:t>
            </a:r>
            <a:endParaRPr lang="en-GB" dirty="0">
              <a:solidFill>
                <a:srgbClr val="FF0000"/>
              </a:solidFill>
              <a:latin typeface="Times New Roman" pitchFamily="18" charset="0"/>
              <a:cs typeface="Times New Roman" pitchFamily="18" charset="0"/>
            </a:endParaRPr>
          </a:p>
        </p:txBody>
      </p:sp>
      <p:sp>
        <p:nvSpPr>
          <p:cNvPr id="4" name="3 Metin Yer Tutucusu"/>
          <p:cNvSpPr>
            <a:spLocks noGrp="1"/>
          </p:cNvSpPr>
          <p:nvPr>
            <p:ph type="body" sz="half" idx="3"/>
          </p:nvPr>
        </p:nvSpPr>
        <p:spPr/>
        <p:txBody>
          <a:bodyPr/>
          <a:lstStyle/>
          <a:p>
            <a:pPr algn="ctr"/>
            <a:r>
              <a:rPr lang="tr-TR" dirty="0" smtClean="0">
                <a:solidFill>
                  <a:srgbClr val="FF0000"/>
                </a:solidFill>
                <a:latin typeface="Times New Roman" pitchFamily="18" charset="0"/>
                <a:cs typeface="Times New Roman" pitchFamily="18" charset="0"/>
              </a:rPr>
              <a:t>VATİKAN NÜSHASI</a:t>
            </a:r>
            <a:endParaRPr lang="en-GB" dirty="0">
              <a:solidFill>
                <a:srgbClr val="FF0000"/>
              </a:solidFill>
              <a:latin typeface="Times New Roman" pitchFamily="18" charset="0"/>
              <a:cs typeface="Times New Roman" pitchFamily="18" charset="0"/>
            </a:endParaRPr>
          </a:p>
        </p:txBody>
      </p:sp>
      <p:sp>
        <p:nvSpPr>
          <p:cNvPr id="5" name="4 İçerik Yer Tutucusu"/>
          <p:cNvSpPr>
            <a:spLocks noGrp="1"/>
          </p:cNvSpPr>
          <p:nvPr>
            <p:ph sz="quarter" idx="2"/>
          </p:nvPr>
        </p:nvSpPr>
        <p:spPr/>
        <p:txBody>
          <a:bodyPr>
            <a:normAutofit fontScale="92500" lnSpcReduction="20000"/>
          </a:bodyPr>
          <a:lstStyle/>
          <a:p>
            <a:r>
              <a:rPr lang="tr-TR" dirty="0" smtClean="0">
                <a:solidFill>
                  <a:srgbClr val="00B050"/>
                </a:solidFill>
                <a:latin typeface="Times New Roman" pitchFamily="18" charset="0"/>
                <a:cs typeface="Times New Roman" pitchFamily="18" charset="0"/>
              </a:rPr>
              <a:t>152 varaktır.</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Her sayfada 13 satır  vardır.</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Harekesiz, okunaklı, değişmeyen bir nesih ile yazılmıştır.</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Oğuz şivesi ile kaleme alınmıştır.</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Nazım parçaları belirli şekilde yazılmamış, bütün metin nesir yazılmıştır.</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Giriş ve 12 hikâyeden oluşmakta.</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Orijinal isim: </a:t>
            </a:r>
            <a:r>
              <a:rPr lang="tr-TR" dirty="0" err="1" smtClean="0">
                <a:solidFill>
                  <a:srgbClr val="00B050"/>
                </a:solidFill>
                <a:latin typeface="Times New Roman" pitchFamily="18" charset="0"/>
                <a:cs typeface="Times New Roman" pitchFamily="18" charset="0"/>
              </a:rPr>
              <a:t>Kitab</a:t>
            </a:r>
            <a:r>
              <a:rPr lang="tr-TR" dirty="0" smtClean="0">
                <a:solidFill>
                  <a:srgbClr val="00B050"/>
                </a:solidFill>
                <a:latin typeface="Times New Roman" pitchFamily="18" charset="0"/>
                <a:cs typeface="Times New Roman" pitchFamily="18" charset="0"/>
              </a:rPr>
              <a:t>-ı Dedem Korkut alâ lisan-ı </a:t>
            </a:r>
            <a:r>
              <a:rPr lang="tr-TR" dirty="0" err="1" smtClean="0">
                <a:solidFill>
                  <a:srgbClr val="00B050"/>
                </a:solidFill>
                <a:latin typeface="Times New Roman" pitchFamily="18" charset="0"/>
                <a:cs typeface="Times New Roman" pitchFamily="18" charset="0"/>
              </a:rPr>
              <a:t>tâife</a:t>
            </a:r>
            <a:r>
              <a:rPr lang="tr-TR" dirty="0" smtClean="0">
                <a:solidFill>
                  <a:srgbClr val="00B050"/>
                </a:solidFill>
                <a:latin typeface="Times New Roman" pitchFamily="18" charset="0"/>
                <a:cs typeface="Times New Roman" pitchFamily="18" charset="0"/>
              </a:rPr>
              <a:t>-i </a:t>
            </a:r>
            <a:r>
              <a:rPr lang="tr-TR" dirty="0" err="1" smtClean="0">
                <a:solidFill>
                  <a:srgbClr val="00B050"/>
                </a:solidFill>
                <a:latin typeface="Times New Roman" pitchFamily="18" charset="0"/>
                <a:cs typeface="Times New Roman" pitchFamily="18" charset="0"/>
              </a:rPr>
              <a:t>Oğuzan’dır</a:t>
            </a:r>
            <a:r>
              <a:rPr lang="tr-TR" dirty="0" smtClean="0">
                <a:solidFill>
                  <a:srgbClr val="00B050"/>
                </a:solidFill>
                <a:latin typeface="Times New Roman" pitchFamily="18" charset="0"/>
                <a:cs typeface="Times New Roman" pitchFamily="18" charset="0"/>
              </a:rPr>
              <a:t>.</a:t>
            </a:r>
            <a:endParaRPr lang="en-GB" dirty="0" smtClean="0">
              <a:solidFill>
                <a:srgbClr val="00B050"/>
              </a:solidFill>
              <a:latin typeface="Times New Roman" pitchFamily="18" charset="0"/>
              <a:cs typeface="Times New Roman" pitchFamily="18" charset="0"/>
            </a:endParaRPr>
          </a:p>
          <a:p>
            <a:endParaRPr lang="en-GB" dirty="0"/>
          </a:p>
        </p:txBody>
      </p:sp>
      <p:sp>
        <p:nvSpPr>
          <p:cNvPr id="6" name="5 İçerik Yer Tutucusu"/>
          <p:cNvSpPr>
            <a:spLocks noGrp="1"/>
          </p:cNvSpPr>
          <p:nvPr>
            <p:ph sz="quarter" idx="4"/>
          </p:nvPr>
        </p:nvSpPr>
        <p:spPr>
          <a:xfrm>
            <a:off x="4648730" y="1316037"/>
            <a:ext cx="4288536" cy="4170363"/>
          </a:xfrm>
        </p:spPr>
        <p:txBody>
          <a:bodyPr>
            <a:normAutofit/>
          </a:bodyPr>
          <a:lstStyle/>
          <a:p>
            <a:r>
              <a:rPr lang="tr-TR" sz="2200" dirty="0" smtClean="0">
                <a:solidFill>
                  <a:srgbClr val="00B050"/>
                </a:solidFill>
                <a:latin typeface="Times New Roman" pitchFamily="18" charset="0"/>
                <a:cs typeface="Times New Roman" pitchFamily="18" charset="0"/>
              </a:rPr>
              <a:t>Giriş ve 6 hikâyeden oluşmakta. </a:t>
            </a:r>
            <a:endParaRPr lang="en-GB" sz="2200" dirty="0" smtClean="0">
              <a:solidFill>
                <a:srgbClr val="00B050"/>
              </a:solidFill>
              <a:latin typeface="Times New Roman" pitchFamily="18" charset="0"/>
              <a:cs typeface="Times New Roman" pitchFamily="18" charset="0"/>
            </a:endParaRPr>
          </a:p>
          <a:p>
            <a:r>
              <a:rPr lang="tr-TR" sz="2200" dirty="0" smtClean="0">
                <a:solidFill>
                  <a:srgbClr val="00B050"/>
                </a:solidFill>
                <a:latin typeface="Times New Roman" pitchFamily="18" charset="0"/>
                <a:cs typeface="Times New Roman" pitchFamily="18" charset="0"/>
              </a:rPr>
              <a:t>Harekeli bir nesih ile yazılmıştır. Harekeler yanlış ve gelişigüzel konmuştur.</a:t>
            </a:r>
            <a:endParaRPr lang="en-GB" sz="2200" dirty="0" smtClean="0">
              <a:solidFill>
                <a:srgbClr val="00B050"/>
              </a:solidFill>
              <a:latin typeface="Times New Roman" pitchFamily="18" charset="0"/>
              <a:cs typeface="Times New Roman" pitchFamily="18" charset="0"/>
            </a:endParaRPr>
          </a:p>
          <a:p>
            <a:r>
              <a:rPr lang="tr-TR" sz="2200" dirty="0" smtClean="0">
                <a:solidFill>
                  <a:srgbClr val="00B050"/>
                </a:solidFill>
                <a:latin typeface="Times New Roman" pitchFamily="18" charset="0"/>
                <a:cs typeface="Times New Roman" pitchFamily="18" charset="0"/>
              </a:rPr>
              <a:t>58b ve 106. varak arasındadır. Baş tarafta bir risale vardır. Her sayfada 13 satır vardır. </a:t>
            </a:r>
            <a:endParaRPr lang="en-GB" sz="2200" dirty="0" smtClean="0">
              <a:solidFill>
                <a:srgbClr val="00B050"/>
              </a:solidFill>
              <a:latin typeface="Times New Roman" pitchFamily="18" charset="0"/>
              <a:cs typeface="Times New Roman" pitchFamily="18" charset="0"/>
            </a:endParaRPr>
          </a:p>
          <a:p>
            <a:r>
              <a:rPr lang="tr-TR" sz="2200" dirty="0" smtClean="0">
                <a:solidFill>
                  <a:srgbClr val="00B050"/>
                </a:solidFill>
                <a:latin typeface="Times New Roman" pitchFamily="18" charset="0"/>
                <a:cs typeface="Times New Roman" pitchFamily="18" charset="0"/>
              </a:rPr>
              <a:t>Orijinal isim: </a:t>
            </a:r>
            <a:r>
              <a:rPr lang="tr-TR" sz="2200" dirty="0" err="1" smtClean="0">
                <a:solidFill>
                  <a:srgbClr val="00B050"/>
                </a:solidFill>
                <a:latin typeface="Times New Roman" pitchFamily="18" charset="0"/>
                <a:cs typeface="Times New Roman" pitchFamily="18" charset="0"/>
              </a:rPr>
              <a:t>Hikâyet</a:t>
            </a:r>
            <a:r>
              <a:rPr lang="tr-TR" sz="2200" dirty="0" smtClean="0">
                <a:solidFill>
                  <a:srgbClr val="00B050"/>
                </a:solidFill>
                <a:latin typeface="Times New Roman" pitchFamily="18" charset="0"/>
                <a:cs typeface="Times New Roman" pitchFamily="18" charset="0"/>
              </a:rPr>
              <a:t>-i </a:t>
            </a:r>
            <a:r>
              <a:rPr lang="tr-TR" sz="2200" dirty="0" err="1" smtClean="0">
                <a:solidFill>
                  <a:srgbClr val="00B050"/>
                </a:solidFill>
                <a:latin typeface="Times New Roman" pitchFamily="18" charset="0"/>
                <a:cs typeface="Times New Roman" pitchFamily="18" charset="0"/>
              </a:rPr>
              <a:t>Oğuznâme</a:t>
            </a:r>
            <a:r>
              <a:rPr lang="tr-TR" sz="2200" dirty="0" smtClean="0">
                <a:solidFill>
                  <a:srgbClr val="00B050"/>
                </a:solidFill>
                <a:latin typeface="Times New Roman" pitchFamily="18" charset="0"/>
                <a:cs typeface="Times New Roman" pitchFamily="18" charset="0"/>
              </a:rPr>
              <a:t>-i Kazan </a:t>
            </a:r>
            <a:r>
              <a:rPr lang="tr-TR" sz="2200" dirty="0" err="1" smtClean="0">
                <a:solidFill>
                  <a:srgbClr val="00B050"/>
                </a:solidFill>
                <a:latin typeface="Times New Roman" pitchFamily="18" charset="0"/>
                <a:cs typeface="Times New Roman" pitchFamily="18" charset="0"/>
              </a:rPr>
              <a:t>Beg</a:t>
            </a:r>
            <a:r>
              <a:rPr lang="tr-TR" sz="2200" dirty="0" smtClean="0">
                <a:solidFill>
                  <a:srgbClr val="00B050"/>
                </a:solidFill>
                <a:latin typeface="Times New Roman" pitchFamily="18" charset="0"/>
                <a:cs typeface="Times New Roman" pitchFamily="18" charset="0"/>
              </a:rPr>
              <a:t> ve Gayri’dir. </a:t>
            </a:r>
            <a:endParaRPr lang="en-GB" sz="22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solidFill>
                  <a:srgbClr val="FF0000"/>
                </a:solidFill>
                <a:latin typeface="Times New Roman" pitchFamily="18" charset="0"/>
                <a:cs typeface="Times New Roman" pitchFamily="18" charset="0"/>
              </a:rPr>
              <a:t>MUKADDİME’NİN İNCELENMESİ</a:t>
            </a:r>
            <a:endParaRPr lang="en-GB"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228600" y="1219200"/>
            <a:ext cx="8686800" cy="5257800"/>
          </a:xfrm>
        </p:spPr>
        <p:txBody>
          <a:bodyPr>
            <a:normAutofit fontScale="92500" lnSpcReduction="10000"/>
          </a:bodyPr>
          <a:lstStyle/>
          <a:p>
            <a:r>
              <a:rPr lang="tr-TR" dirty="0" smtClean="0">
                <a:solidFill>
                  <a:srgbClr val="00B050"/>
                </a:solidFill>
              </a:rPr>
              <a:t>Hikâyelere vâkıf olabilmek için Mukaddime’nin anlaşılması, Mukaddimeye vâkıf olabilmek için de hikâyelerin anlaşılması gerekmektedir.</a:t>
            </a:r>
          </a:p>
          <a:p>
            <a:r>
              <a:rPr lang="tr-TR" dirty="0" smtClean="0">
                <a:solidFill>
                  <a:srgbClr val="00B050"/>
                </a:solidFill>
              </a:rPr>
              <a:t>Kitabın mukaddimesi Dede Korkut’u takdim için yazılmıştır. Giriş iki kısımda incelenebilir:</a:t>
            </a:r>
            <a:endParaRPr lang="en-GB" dirty="0" smtClean="0">
              <a:solidFill>
                <a:srgbClr val="00B050"/>
              </a:solidFill>
            </a:endParaRPr>
          </a:p>
          <a:p>
            <a:r>
              <a:rPr lang="tr-TR" dirty="0" smtClean="0">
                <a:solidFill>
                  <a:srgbClr val="00B050"/>
                </a:solidFill>
              </a:rPr>
              <a:t>1. Dede Korkut’u tanıtan kısım.</a:t>
            </a:r>
            <a:endParaRPr lang="en-GB" dirty="0" smtClean="0">
              <a:solidFill>
                <a:srgbClr val="00B050"/>
              </a:solidFill>
            </a:endParaRPr>
          </a:p>
          <a:p>
            <a:r>
              <a:rPr lang="tr-TR" dirty="0" smtClean="0">
                <a:solidFill>
                  <a:srgbClr val="00B050"/>
                </a:solidFill>
              </a:rPr>
              <a:t>2. Dede Korkut’un sözleri. Bu bölümü de iki kısımda incelemek mümkündür:</a:t>
            </a:r>
            <a:endParaRPr lang="en-GB" dirty="0" smtClean="0">
              <a:solidFill>
                <a:srgbClr val="00B050"/>
              </a:solidFill>
            </a:endParaRPr>
          </a:p>
          <a:p>
            <a:r>
              <a:rPr lang="tr-TR" dirty="0" smtClean="0">
                <a:solidFill>
                  <a:srgbClr val="00B050"/>
                </a:solidFill>
              </a:rPr>
              <a:t>a. Dede Korkut’un söylediği vecizeler</a:t>
            </a:r>
            <a:endParaRPr lang="en-GB" dirty="0" smtClean="0">
              <a:solidFill>
                <a:srgbClr val="00B050"/>
              </a:solidFill>
            </a:endParaRPr>
          </a:p>
          <a:p>
            <a:r>
              <a:rPr lang="tr-TR" dirty="0" smtClean="0">
                <a:solidFill>
                  <a:srgbClr val="00B050"/>
                </a:solidFill>
              </a:rPr>
              <a:t>b. Kadınlarla ilgili sözleri/sınıflandırması. Bu sınıflandırmaların sonunda dua bölümleri yer alır. </a:t>
            </a:r>
            <a:endParaRPr lang="en-GB" dirty="0">
              <a:solidFill>
                <a:srgbClr val="00B05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solidFill>
                  <a:srgbClr val="FF0000"/>
                </a:solidFill>
                <a:latin typeface="Times New Roman" pitchFamily="18" charset="0"/>
                <a:cs typeface="Times New Roman" pitchFamily="18" charset="0"/>
              </a:rPr>
              <a:t>DEDE KORKUT KİMDİR?</a:t>
            </a:r>
            <a:endParaRPr lang="en-GB"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381000" y="1143000"/>
            <a:ext cx="8610600" cy="5486400"/>
          </a:xfrm>
        </p:spPr>
        <p:txBody>
          <a:bodyPr>
            <a:normAutofit fontScale="47500" lnSpcReduction="20000"/>
          </a:bodyPr>
          <a:lstStyle/>
          <a:p>
            <a:r>
              <a:rPr lang="tr-TR" sz="5900" dirty="0" err="1" smtClean="0">
                <a:solidFill>
                  <a:srgbClr val="00B050"/>
                </a:solidFill>
                <a:latin typeface="Times New Roman" pitchFamily="18" charset="0"/>
                <a:cs typeface="Times New Roman" pitchFamily="18" charset="0"/>
              </a:rPr>
              <a:t>Reşidüddin</a:t>
            </a:r>
            <a:r>
              <a:rPr lang="tr-TR" sz="5900" dirty="0" smtClean="0">
                <a:solidFill>
                  <a:srgbClr val="00B050"/>
                </a:solidFill>
                <a:latin typeface="Times New Roman" pitchFamily="18" charset="0"/>
                <a:cs typeface="Times New Roman" pitchFamily="18" charset="0"/>
              </a:rPr>
              <a:t>, </a:t>
            </a:r>
            <a:r>
              <a:rPr lang="tr-TR" sz="5900" dirty="0" err="1" smtClean="0">
                <a:solidFill>
                  <a:srgbClr val="00B050"/>
                </a:solidFill>
                <a:latin typeface="Times New Roman" pitchFamily="18" charset="0"/>
                <a:cs typeface="Times New Roman" pitchFamily="18" charset="0"/>
              </a:rPr>
              <a:t>Câmiü’t</a:t>
            </a:r>
            <a:r>
              <a:rPr lang="tr-TR" sz="5900" dirty="0" smtClean="0">
                <a:solidFill>
                  <a:srgbClr val="00B050"/>
                </a:solidFill>
                <a:latin typeface="Times New Roman" pitchFamily="18" charset="0"/>
                <a:cs typeface="Times New Roman" pitchFamily="18" charset="0"/>
              </a:rPr>
              <a:t>-</a:t>
            </a:r>
            <a:r>
              <a:rPr lang="tr-TR" sz="5900" dirty="0" err="1" smtClean="0">
                <a:solidFill>
                  <a:srgbClr val="00B050"/>
                </a:solidFill>
                <a:latin typeface="Times New Roman" pitchFamily="18" charset="0"/>
                <a:cs typeface="Times New Roman" pitchFamily="18" charset="0"/>
              </a:rPr>
              <a:t>Tevârih</a:t>
            </a:r>
            <a:r>
              <a:rPr lang="tr-TR" sz="5900" dirty="0" smtClean="0">
                <a:solidFill>
                  <a:srgbClr val="00B050"/>
                </a:solidFill>
                <a:latin typeface="Times New Roman" pitchFamily="18" charset="0"/>
                <a:cs typeface="Times New Roman" pitchFamily="18" charset="0"/>
              </a:rPr>
              <a:t> adlı eserinde Korkut’u kendisine anlatan zatın onun 295 yıl yaşadığını, onun güzel sözler söylediğini ve kerametler göstermiş olduğunu kaydeder. </a:t>
            </a:r>
            <a:endParaRPr lang="en-GB" sz="5900" dirty="0" smtClean="0">
              <a:solidFill>
                <a:srgbClr val="00B050"/>
              </a:solidFill>
              <a:latin typeface="Times New Roman" pitchFamily="18" charset="0"/>
              <a:cs typeface="Times New Roman" pitchFamily="18" charset="0"/>
            </a:endParaRPr>
          </a:p>
          <a:p>
            <a:endParaRPr lang="tr-TR" sz="5900" dirty="0" smtClean="0">
              <a:solidFill>
                <a:srgbClr val="00B050"/>
              </a:solidFill>
              <a:latin typeface="Times New Roman" pitchFamily="18" charset="0"/>
              <a:cs typeface="Times New Roman" pitchFamily="18" charset="0"/>
            </a:endParaRPr>
          </a:p>
          <a:p>
            <a:r>
              <a:rPr lang="tr-TR" sz="5900" dirty="0" smtClean="0">
                <a:solidFill>
                  <a:srgbClr val="00B050"/>
                </a:solidFill>
                <a:latin typeface="Times New Roman" pitchFamily="18" charset="0"/>
                <a:cs typeface="Times New Roman" pitchFamily="18" charset="0"/>
              </a:rPr>
              <a:t>Tebrizli Hasan bin </a:t>
            </a:r>
            <a:r>
              <a:rPr lang="tr-TR" sz="5900" dirty="0" err="1" smtClean="0">
                <a:solidFill>
                  <a:srgbClr val="00B050"/>
                </a:solidFill>
                <a:latin typeface="Times New Roman" pitchFamily="18" charset="0"/>
                <a:cs typeface="Times New Roman" pitchFamily="18" charset="0"/>
              </a:rPr>
              <a:t>Mahmud</a:t>
            </a:r>
            <a:r>
              <a:rPr lang="tr-TR" sz="5900" dirty="0" smtClean="0">
                <a:solidFill>
                  <a:srgbClr val="00B050"/>
                </a:solidFill>
                <a:latin typeface="Times New Roman" pitchFamily="18" charset="0"/>
                <a:cs typeface="Times New Roman" pitchFamily="18" charset="0"/>
              </a:rPr>
              <a:t> Bayatî, Cem Sultan’ın ricası üzerine yazdığı </a:t>
            </a:r>
            <a:r>
              <a:rPr lang="tr-TR" sz="5900" dirty="0" err="1" smtClean="0">
                <a:solidFill>
                  <a:srgbClr val="00B050"/>
                </a:solidFill>
                <a:latin typeface="Times New Roman" pitchFamily="18" charset="0"/>
                <a:cs typeface="Times New Roman" pitchFamily="18" charset="0"/>
              </a:rPr>
              <a:t>Câm</a:t>
            </a:r>
            <a:r>
              <a:rPr lang="tr-TR" sz="5900" dirty="0" smtClean="0">
                <a:solidFill>
                  <a:srgbClr val="00B050"/>
                </a:solidFill>
                <a:latin typeface="Times New Roman" pitchFamily="18" charset="0"/>
                <a:cs typeface="Times New Roman" pitchFamily="18" charset="0"/>
              </a:rPr>
              <a:t>-ı </a:t>
            </a:r>
            <a:r>
              <a:rPr lang="tr-TR" sz="5900" dirty="0" err="1" smtClean="0">
                <a:solidFill>
                  <a:srgbClr val="00B050"/>
                </a:solidFill>
                <a:latin typeface="Times New Roman" pitchFamily="18" charset="0"/>
                <a:cs typeface="Times New Roman" pitchFamily="18" charset="0"/>
              </a:rPr>
              <a:t>Cemâyın</a:t>
            </a:r>
            <a:r>
              <a:rPr lang="tr-TR" sz="5900" dirty="0" smtClean="0">
                <a:solidFill>
                  <a:srgbClr val="00B050"/>
                </a:solidFill>
                <a:latin typeface="Times New Roman" pitchFamily="18" charset="0"/>
                <a:cs typeface="Times New Roman" pitchFamily="18" charset="0"/>
              </a:rPr>
              <a:t> adlı eserde Dede Korkut’tan bahseder. Müellif var olduğu bilinen fakat günümüzde elimizde olmayan </a:t>
            </a:r>
            <a:r>
              <a:rPr lang="tr-TR" sz="5900" dirty="0" err="1" smtClean="0">
                <a:solidFill>
                  <a:srgbClr val="00B050"/>
                </a:solidFill>
                <a:latin typeface="Times New Roman" pitchFamily="18" charset="0"/>
                <a:cs typeface="Times New Roman" pitchFamily="18" charset="0"/>
              </a:rPr>
              <a:t>Oğuznâme’de</a:t>
            </a:r>
            <a:r>
              <a:rPr lang="tr-TR" sz="5900" dirty="0" smtClean="0">
                <a:solidFill>
                  <a:srgbClr val="00B050"/>
                </a:solidFill>
                <a:latin typeface="Times New Roman" pitchFamily="18" charset="0"/>
                <a:cs typeface="Times New Roman" pitchFamily="18" charset="0"/>
              </a:rPr>
              <a:t> 28. Oğuz hanı olan Kara Han’ın iyi bir Müslüman olduğu için bey olunca Korkut Dede’yi Medine’ye gönderdiğini ve onun peygamberi gördükten sonra Oğuz taifesine </a:t>
            </a:r>
            <a:r>
              <a:rPr lang="tr-TR" sz="5900" dirty="0" err="1" smtClean="0">
                <a:solidFill>
                  <a:srgbClr val="00B050"/>
                </a:solidFill>
                <a:latin typeface="Times New Roman" pitchFamily="18" charset="0"/>
                <a:cs typeface="Times New Roman" pitchFamily="18" charset="0"/>
              </a:rPr>
              <a:t>İslâmiyeti</a:t>
            </a:r>
            <a:r>
              <a:rPr lang="tr-TR" sz="5900" dirty="0" smtClean="0">
                <a:solidFill>
                  <a:srgbClr val="00B050"/>
                </a:solidFill>
                <a:latin typeface="Times New Roman" pitchFamily="18" charset="0"/>
                <a:cs typeface="Times New Roman" pitchFamily="18" charset="0"/>
              </a:rPr>
              <a:t> öğretmeye memur edilen Selman-ı </a:t>
            </a:r>
            <a:r>
              <a:rPr lang="tr-TR" sz="5900" dirty="0" err="1" smtClean="0">
                <a:solidFill>
                  <a:srgbClr val="00B050"/>
                </a:solidFill>
                <a:latin typeface="Times New Roman" pitchFamily="18" charset="0"/>
                <a:cs typeface="Times New Roman" pitchFamily="18" charset="0"/>
              </a:rPr>
              <a:t>Fârisi</a:t>
            </a:r>
            <a:r>
              <a:rPr lang="tr-TR" sz="5900" dirty="0" smtClean="0">
                <a:solidFill>
                  <a:srgbClr val="00B050"/>
                </a:solidFill>
                <a:latin typeface="Times New Roman" pitchFamily="18" charset="0"/>
                <a:cs typeface="Times New Roman" pitchFamily="18" charset="0"/>
              </a:rPr>
              <a:t> ile geri döndüğünü belirtir. Bu yüzden Mukaddime’nin başında “Resul </a:t>
            </a:r>
            <a:r>
              <a:rPr lang="tr-TR" sz="5900" dirty="0" err="1" smtClean="0">
                <a:solidFill>
                  <a:srgbClr val="00B050"/>
                </a:solidFill>
                <a:latin typeface="Times New Roman" pitchFamily="18" charset="0"/>
                <a:cs typeface="Times New Roman" pitchFamily="18" charset="0"/>
              </a:rPr>
              <a:t>aleyhiselam</a:t>
            </a:r>
            <a:r>
              <a:rPr lang="tr-TR" sz="5900" dirty="0" smtClean="0">
                <a:solidFill>
                  <a:srgbClr val="00B050"/>
                </a:solidFill>
                <a:latin typeface="Times New Roman" pitchFamily="18" charset="0"/>
                <a:cs typeface="Times New Roman" pitchFamily="18" charset="0"/>
              </a:rPr>
              <a:t> zamanına yakın” ifadesi geçer. </a:t>
            </a:r>
            <a:endParaRPr lang="en-GB" sz="5900" dirty="0" smtClean="0">
              <a:solidFill>
                <a:srgbClr val="00B050"/>
              </a:solidFill>
              <a:latin typeface="Times New Roman" pitchFamily="18" charset="0"/>
              <a:cs typeface="Times New Roman" pitchFamily="18" charset="0"/>
            </a:endParaRPr>
          </a:p>
          <a:p>
            <a:endParaRPr lang="en-GB" dirty="0">
              <a:solidFill>
                <a:srgbClr val="00B05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1213627"/>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Dede Korkut veli tipine örnektir. Hikâyelerdeki diğer kahramanlar ise alp tipinin devamıdır. Eserin mukaddimesinde veli tipine yer vermesi üzerinde ayrıca düşünülmesi gereken bir noktadır.</a:t>
            </a:r>
            <a:endParaRPr kumimoji="0" lang="en-GB" sz="3200" b="0" i="0" u="none" strike="noStrike" cap="none" normalizeH="0" baseline="0" dirty="0" smtClean="0">
              <a:ln>
                <a:noFill/>
              </a:ln>
              <a:solidFill>
                <a:srgbClr val="00B05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Fuat Köprülü Çağatay sözlüklerinde “ozanların” vezinsiz şiir söylediklerini belirtir. Girişteki sözlerin şiir mahiyetinde/ahenginde olması Dede Korkut’un ozanlık yönünün göstergelerinden biridir.</a:t>
            </a:r>
            <a:endParaRPr kumimoji="0" lang="tr-TR" sz="3200" b="0" i="0" u="none" strike="noStrike" cap="none" normalizeH="0" baseline="0" dirty="0" smtClean="0">
              <a:ln>
                <a:noFill/>
              </a:ln>
              <a:solidFill>
                <a:srgbClr val="00B05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33400"/>
            <a:ext cx="8686800" cy="838200"/>
          </a:xfrm>
        </p:spPr>
        <p:txBody>
          <a:bodyPr>
            <a:normAutofit/>
          </a:bodyPr>
          <a:lstStyle/>
          <a:p>
            <a:r>
              <a:rPr lang="tr-TR" sz="2800" dirty="0" err="1" smtClean="0">
                <a:solidFill>
                  <a:srgbClr val="FF0000"/>
                </a:solidFill>
                <a:latin typeface="Times New Roman" pitchFamily="18" charset="0"/>
                <a:cs typeface="Times New Roman" pitchFamily="18" charset="0"/>
              </a:rPr>
              <a:t>Mukaddİme’ye</a:t>
            </a:r>
            <a:r>
              <a:rPr lang="tr-TR" sz="2800" dirty="0" smtClean="0">
                <a:solidFill>
                  <a:srgbClr val="FF0000"/>
                </a:solidFill>
                <a:latin typeface="Times New Roman" pitchFamily="18" charset="0"/>
                <a:cs typeface="Times New Roman" pitchFamily="18" charset="0"/>
              </a:rPr>
              <a:t> göre dede korkut </a:t>
            </a:r>
            <a:r>
              <a:rPr lang="tr-TR" sz="2800" dirty="0" err="1" smtClean="0">
                <a:solidFill>
                  <a:srgbClr val="FF0000"/>
                </a:solidFill>
                <a:latin typeface="Times New Roman" pitchFamily="18" charset="0"/>
                <a:cs typeface="Times New Roman" pitchFamily="18" charset="0"/>
              </a:rPr>
              <a:t>kİmdİr</a:t>
            </a:r>
            <a:r>
              <a:rPr lang="tr-TR" sz="2800" dirty="0" smtClean="0">
                <a:solidFill>
                  <a:srgbClr val="FF0000"/>
                </a:solidFill>
                <a:latin typeface="Times New Roman" pitchFamily="18" charset="0"/>
                <a:cs typeface="Times New Roman" pitchFamily="18" charset="0"/>
              </a:rPr>
              <a:t>?</a:t>
            </a:r>
            <a:endParaRPr lang="en-GB" sz="2800"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buNone/>
            </a:pPr>
            <a:r>
              <a:rPr lang="tr-TR" dirty="0" smtClean="0">
                <a:solidFill>
                  <a:srgbClr val="00B050"/>
                </a:solidFill>
                <a:latin typeface="Times New Roman" pitchFamily="18" charset="0"/>
                <a:cs typeface="Times New Roman" pitchFamily="18" charset="0"/>
              </a:rPr>
              <a:t>Mukaddime’den hareketle Dede Korkut’un  “veli”</a:t>
            </a:r>
          </a:p>
          <a:p>
            <a:pPr>
              <a:buNone/>
            </a:pPr>
            <a:r>
              <a:rPr lang="tr-TR" dirty="0" smtClean="0">
                <a:solidFill>
                  <a:srgbClr val="00B050"/>
                </a:solidFill>
                <a:latin typeface="Times New Roman" pitchFamily="18" charset="0"/>
                <a:cs typeface="Times New Roman" pitchFamily="18" charset="0"/>
              </a:rPr>
              <a:t>olduğunu söylemek mümkündür: </a:t>
            </a:r>
          </a:p>
          <a:p>
            <a:pPr marL="514350" indent="-514350">
              <a:buNone/>
            </a:pPr>
            <a:r>
              <a:rPr lang="tr-TR" dirty="0" smtClean="0">
                <a:solidFill>
                  <a:srgbClr val="00B050"/>
                </a:solidFill>
                <a:latin typeface="Times New Roman" pitchFamily="18" charset="0"/>
                <a:cs typeface="Times New Roman" pitchFamily="18" charset="0"/>
              </a:rPr>
              <a:t>1. “Oğuz’un o kişi tam bilicisi idi.” (Her şeyi bilen)</a:t>
            </a:r>
          </a:p>
          <a:p>
            <a:pPr marL="514350" indent="-514350">
              <a:buNone/>
            </a:pPr>
            <a:r>
              <a:rPr lang="tr-TR" dirty="0" smtClean="0">
                <a:solidFill>
                  <a:srgbClr val="00B050"/>
                </a:solidFill>
                <a:latin typeface="Times New Roman" pitchFamily="18" charset="0"/>
                <a:cs typeface="Times New Roman" pitchFamily="18" charset="0"/>
              </a:rPr>
              <a:t>2. “Ne derse olurdu” (Gelecekle ilgili ne haber verse gerçekleşirdi)</a:t>
            </a:r>
          </a:p>
          <a:p>
            <a:pPr marL="514350" indent="-514350">
              <a:buNone/>
            </a:pPr>
            <a:r>
              <a:rPr lang="tr-TR" dirty="0" smtClean="0">
                <a:solidFill>
                  <a:srgbClr val="00B050"/>
                </a:solidFill>
                <a:latin typeface="Times New Roman" pitchFamily="18" charset="0"/>
                <a:cs typeface="Times New Roman" pitchFamily="18" charset="0"/>
              </a:rPr>
              <a:t>3. “Gaipten türlü haber söylerdi.”</a:t>
            </a:r>
          </a:p>
          <a:p>
            <a:pPr marL="514350" indent="-514350">
              <a:buNone/>
            </a:pPr>
            <a:r>
              <a:rPr lang="tr-TR" dirty="0" smtClean="0">
                <a:solidFill>
                  <a:srgbClr val="00B050"/>
                </a:solidFill>
                <a:latin typeface="Times New Roman" pitchFamily="18" charset="0"/>
                <a:cs typeface="Times New Roman" pitchFamily="18" charset="0"/>
              </a:rPr>
              <a:t>4. “Hak </a:t>
            </a:r>
            <a:r>
              <a:rPr lang="tr-TR" dirty="0" err="1" smtClean="0">
                <a:solidFill>
                  <a:srgbClr val="00B050"/>
                </a:solidFill>
                <a:latin typeface="Times New Roman" pitchFamily="18" charset="0"/>
                <a:cs typeface="Times New Roman" pitchFamily="18" charset="0"/>
              </a:rPr>
              <a:t>Taâla</a:t>
            </a:r>
            <a:r>
              <a:rPr lang="tr-TR" dirty="0" smtClean="0">
                <a:solidFill>
                  <a:srgbClr val="00B050"/>
                </a:solidFill>
                <a:latin typeface="Times New Roman" pitchFamily="18" charset="0"/>
                <a:cs typeface="Times New Roman" pitchFamily="18" charset="0"/>
              </a:rPr>
              <a:t> onun gönlüne ilham ederdi.” (İlâhi </a:t>
            </a:r>
            <a:r>
              <a:rPr lang="tr-TR" dirty="0" err="1" smtClean="0">
                <a:solidFill>
                  <a:srgbClr val="00B050"/>
                </a:solidFill>
                <a:latin typeface="Times New Roman" pitchFamily="18" charset="0"/>
                <a:cs typeface="Times New Roman" pitchFamily="18" charset="0"/>
              </a:rPr>
              <a:t>keşf</a:t>
            </a:r>
            <a:r>
              <a:rPr lang="tr-TR" dirty="0" smtClean="0">
                <a:solidFill>
                  <a:srgbClr val="00B050"/>
                </a:solidFill>
                <a:latin typeface="Times New Roman" pitchFamily="18" charset="0"/>
                <a:cs typeface="Times New Roman" pitchFamily="18" charset="0"/>
              </a:rPr>
              <a:t> /Tecelli/</a:t>
            </a:r>
            <a:r>
              <a:rPr lang="tr-TR" dirty="0" err="1" smtClean="0">
                <a:solidFill>
                  <a:srgbClr val="00B050"/>
                </a:solidFill>
                <a:latin typeface="Times New Roman" pitchFamily="18" charset="0"/>
                <a:cs typeface="Times New Roman" pitchFamily="18" charset="0"/>
              </a:rPr>
              <a:t>Vehbî</a:t>
            </a:r>
            <a:r>
              <a:rPr lang="tr-TR" dirty="0" smtClean="0">
                <a:solidFill>
                  <a:srgbClr val="00B050"/>
                </a:solidFill>
                <a:latin typeface="Times New Roman" pitchFamily="18" charset="0"/>
                <a:cs typeface="Times New Roman" pitchFamily="18" charset="0"/>
              </a:rPr>
              <a:t> ilim sahibi olma)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1166844"/>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tr-TR" sz="3200" dirty="0" smtClean="0">
                <a:solidFill>
                  <a:srgbClr val="00B050"/>
                </a:solidFill>
                <a:latin typeface="Times New Roman" pitchFamily="18" charset="0"/>
                <a:cs typeface="Times New Roman" pitchFamily="18" charset="0"/>
              </a:rPr>
              <a:t>Dede Korkut aynı zamanda Türk destanlarında sıkça karşımıza çıkan  (Oğuz Kağan’da </a:t>
            </a:r>
            <a:r>
              <a:rPr lang="tr-TR" sz="3200" dirty="0" err="1" smtClean="0">
                <a:solidFill>
                  <a:srgbClr val="00B050"/>
                </a:solidFill>
                <a:latin typeface="Times New Roman" pitchFamily="18" charset="0"/>
                <a:cs typeface="Times New Roman" pitchFamily="18" charset="0"/>
              </a:rPr>
              <a:t>Uluğ</a:t>
            </a:r>
            <a:r>
              <a:rPr lang="tr-TR" sz="3200" dirty="0" smtClean="0">
                <a:solidFill>
                  <a:srgbClr val="00B050"/>
                </a:solidFill>
                <a:latin typeface="Times New Roman" pitchFamily="18" charset="0"/>
                <a:cs typeface="Times New Roman" pitchFamily="18" charset="0"/>
              </a:rPr>
              <a:t> </a:t>
            </a:r>
            <a:r>
              <a:rPr lang="tr-TR" sz="3200" dirty="0" err="1" smtClean="0">
                <a:solidFill>
                  <a:srgbClr val="00B050"/>
                </a:solidFill>
                <a:latin typeface="Times New Roman" pitchFamily="18" charset="0"/>
                <a:cs typeface="Times New Roman" pitchFamily="18" charset="0"/>
              </a:rPr>
              <a:t>Türük</a:t>
            </a:r>
            <a:r>
              <a:rPr lang="tr-TR" sz="3200" dirty="0" smtClean="0">
                <a:solidFill>
                  <a:srgbClr val="00B050"/>
                </a:solidFill>
                <a:latin typeface="Times New Roman" pitchFamily="18" charset="0"/>
                <a:cs typeface="Times New Roman" pitchFamily="18" charset="0"/>
              </a:rPr>
              <a:t>) “bilge tip” özellikleriyle de Mukaddime’de yer almaktadır:</a:t>
            </a:r>
          </a:p>
          <a:p>
            <a:pPr marL="514350" marR="0" lvl="0" indent="-514350" algn="l" defTabSz="914400" rtl="0" eaLnBrk="1" fontAlgn="base" latinLnBrk="0" hangingPunct="1">
              <a:lnSpc>
                <a:spcPct val="100000"/>
              </a:lnSpc>
              <a:spcBef>
                <a:spcPct val="0"/>
              </a:spcBef>
              <a:spcAft>
                <a:spcPct val="0"/>
              </a:spcAft>
              <a:buClrTx/>
              <a:buSzTx/>
              <a:tabLst/>
            </a:pPr>
            <a:endParaRPr kumimoji="0" lang="tr-TR" sz="3200" b="0" i="0" u="none" strike="noStrike" cap="none" normalizeH="0" baseline="0" dirty="0" smtClean="0">
              <a:ln>
                <a:noFill/>
              </a:ln>
              <a:solidFill>
                <a:srgbClr val="00B050"/>
              </a:solidFill>
              <a:effectLst/>
              <a:latin typeface="Times New Roman" pitchFamily="18" charset="0"/>
              <a:cs typeface="Times New Roman" pitchFamily="18" charset="0"/>
            </a:endParaRPr>
          </a:p>
          <a:p>
            <a:pPr marL="514350" marR="0" lvl="0" indent="-514350" algn="l" defTabSz="914400" rtl="0" eaLnBrk="1" fontAlgn="base" latinLnBrk="0" hangingPunct="1">
              <a:lnSpc>
                <a:spcPct val="100000"/>
              </a:lnSpc>
              <a:spcBef>
                <a:spcPct val="0"/>
              </a:spcBef>
              <a:spcAft>
                <a:spcPct val="0"/>
              </a:spcAft>
              <a:buClrTx/>
              <a:buSzTx/>
              <a:tabLst/>
            </a:pPr>
            <a:r>
              <a:rPr kumimoji="0" lang="tr-TR" sz="3200" b="0" i="0" u="none" strike="noStrike" cap="none" normalizeH="0" baseline="0" dirty="0" smtClean="0">
                <a:ln>
                  <a:noFill/>
                </a:ln>
                <a:solidFill>
                  <a:srgbClr val="00B050"/>
                </a:solidFill>
                <a:effectLst/>
                <a:latin typeface="Times New Roman" pitchFamily="18" charset="0"/>
                <a:cs typeface="Times New Roman" pitchFamily="18" charset="0"/>
              </a:rPr>
              <a:t>1.“Oğuz kavminin müşkülünü</a:t>
            </a:r>
            <a:r>
              <a:rPr kumimoji="0" lang="tr-TR" sz="3200" b="0" i="0" u="none" strike="noStrike" cap="none" normalizeH="0" dirty="0" smtClean="0">
                <a:ln>
                  <a:noFill/>
                </a:ln>
                <a:solidFill>
                  <a:srgbClr val="00B050"/>
                </a:solidFill>
                <a:effectLst/>
                <a:latin typeface="Times New Roman" pitchFamily="18" charset="0"/>
                <a:cs typeface="Times New Roman" pitchFamily="18" charset="0"/>
              </a:rPr>
              <a:t> hallederdi.”</a:t>
            </a:r>
          </a:p>
          <a:p>
            <a:pPr marL="514350" marR="0" lvl="0" indent="-514350" algn="l" defTabSz="914400" rtl="0" eaLnBrk="1" fontAlgn="base" latinLnBrk="0" hangingPunct="1">
              <a:lnSpc>
                <a:spcPct val="100000"/>
              </a:lnSpc>
              <a:spcBef>
                <a:spcPct val="0"/>
              </a:spcBef>
              <a:spcAft>
                <a:spcPct val="0"/>
              </a:spcAft>
              <a:buClrTx/>
              <a:buSzTx/>
              <a:tabLst/>
            </a:pPr>
            <a:r>
              <a:rPr lang="tr-TR" sz="3200" baseline="0" dirty="0" smtClean="0">
                <a:solidFill>
                  <a:srgbClr val="00B050"/>
                </a:solidFill>
                <a:latin typeface="Times New Roman" pitchFamily="18" charset="0"/>
                <a:cs typeface="Times New Roman" pitchFamily="18" charset="0"/>
              </a:rPr>
              <a:t>2.“Her ne iş olsa Korkut ataya danışmayınca yapmazlardı.”</a:t>
            </a:r>
          </a:p>
          <a:p>
            <a:pPr marL="514350" marR="0" lvl="0" indent="-514350" algn="l" defTabSz="914400" rtl="0" eaLnBrk="1" fontAlgn="base" latinLnBrk="0" hangingPunct="1">
              <a:lnSpc>
                <a:spcPct val="100000"/>
              </a:lnSpc>
              <a:spcBef>
                <a:spcPct val="0"/>
              </a:spcBef>
              <a:spcAft>
                <a:spcPct val="0"/>
              </a:spcAft>
              <a:buClrTx/>
              <a:buSzTx/>
              <a:tabLst/>
            </a:pPr>
            <a:r>
              <a:rPr kumimoji="0" lang="tr-TR" sz="3200" b="0" i="0" u="none" strike="noStrike" cap="none" normalizeH="0" dirty="0" smtClean="0">
                <a:ln>
                  <a:noFill/>
                </a:ln>
                <a:solidFill>
                  <a:srgbClr val="00B050"/>
                </a:solidFill>
                <a:effectLst/>
                <a:latin typeface="Times New Roman" pitchFamily="18" charset="0"/>
                <a:cs typeface="Times New Roman" pitchFamily="18" charset="0"/>
              </a:rPr>
              <a:t>3.“Her ne ki buyursa kabul ederlerdi.”</a:t>
            </a:r>
          </a:p>
          <a:p>
            <a:pPr marL="514350" marR="0" lvl="0" indent="-514350" algn="l" defTabSz="914400" rtl="0" eaLnBrk="1" fontAlgn="base" latinLnBrk="0" hangingPunct="1">
              <a:lnSpc>
                <a:spcPct val="100000"/>
              </a:lnSpc>
              <a:spcBef>
                <a:spcPct val="0"/>
              </a:spcBef>
              <a:spcAft>
                <a:spcPct val="0"/>
              </a:spcAft>
              <a:buClrTx/>
              <a:buSzTx/>
              <a:tabLst/>
            </a:pPr>
            <a:r>
              <a:rPr lang="tr-TR" sz="3200" baseline="0" dirty="0" smtClean="0">
                <a:solidFill>
                  <a:srgbClr val="00B050"/>
                </a:solidFill>
                <a:latin typeface="Times New Roman" pitchFamily="18" charset="0"/>
                <a:cs typeface="Times New Roman" pitchFamily="18" charset="0"/>
              </a:rPr>
              <a:t>4.“Sözünü tutup tamam ederlerdi.” (Yerine getirirlerdi)</a:t>
            </a:r>
            <a:endParaRPr kumimoji="0" lang="tr-TR" sz="3200" b="0" i="0" u="none" strike="noStrike" cap="none" normalizeH="0" baseline="0" dirty="0" smtClean="0">
              <a:ln>
                <a:noFill/>
              </a:ln>
              <a:solidFill>
                <a:srgbClr val="00B05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000" dirty="0" smtClean="0">
                <a:solidFill>
                  <a:srgbClr val="FF0000"/>
                </a:solidFill>
                <a:latin typeface="Times New Roman" pitchFamily="18" charset="0"/>
                <a:cs typeface="Times New Roman" pitchFamily="18" charset="0"/>
              </a:rPr>
              <a:t>Sosyal hayatta </a:t>
            </a:r>
            <a:r>
              <a:rPr lang="tr-TR" sz="2000" dirty="0" err="1" smtClean="0">
                <a:solidFill>
                  <a:srgbClr val="FF0000"/>
                </a:solidFill>
                <a:latin typeface="Times New Roman" pitchFamily="18" charset="0"/>
                <a:cs typeface="Times New Roman" pitchFamily="18" charset="0"/>
              </a:rPr>
              <a:t>yaygIn</a:t>
            </a:r>
            <a:r>
              <a:rPr lang="tr-TR" sz="2000" dirty="0" smtClean="0">
                <a:solidFill>
                  <a:srgbClr val="FF0000"/>
                </a:solidFill>
                <a:latin typeface="Times New Roman" pitchFamily="18" charset="0"/>
                <a:cs typeface="Times New Roman" pitchFamily="18" charset="0"/>
              </a:rPr>
              <a:t> OLARAK </a:t>
            </a:r>
            <a:r>
              <a:rPr lang="tr-TR" sz="2000" dirty="0" err="1" smtClean="0">
                <a:solidFill>
                  <a:srgbClr val="FF0000"/>
                </a:solidFill>
                <a:latin typeface="Times New Roman" pitchFamily="18" charset="0"/>
                <a:cs typeface="Times New Roman" pitchFamily="18" charset="0"/>
              </a:rPr>
              <a:t>kullanIlan</a:t>
            </a:r>
            <a:r>
              <a:rPr lang="tr-TR" sz="2000" dirty="0" smtClean="0">
                <a:solidFill>
                  <a:srgbClr val="FF0000"/>
                </a:solidFill>
                <a:latin typeface="Times New Roman" pitchFamily="18" charset="0"/>
                <a:cs typeface="Times New Roman" pitchFamily="18" charset="0"/>
              </a:rPr>
              <a:t> “dede” unvanI</a:t>
            </a:r>
            <a:endParaRPr lang="en-GB" sz="2000"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304800" y="1143000"/>
            <a:ext cx="8686800" cy="5410200"/>
          </a:xfrm>
        </p:spPr>
        <p:txBody>
          <a:bodyPr>
            <a:normAutofit fontScale="77500" lnSpcReduction="20000"/>
          </a:bodyPr>
          <a:lstStyle/>
          <a:p>
            <a:r>
              <a:rPr lang="tr-TR" dirty="0" smtClean="0">
                <a:solidFill>
                  <a:srgbClr val="00B050"/>
                </a:solidFill>
                <a:latin typeface="Times New Roman" pitchFamily="18" charset="0"/>
                <a:cs typeface="Times New Roman" pitchFamily="18" charset="0"/>
              </a:rPr>
              <a:t>Akrabalık bildiren dede unvanı hikâyelerde çokça kullanılır. 69 defa Dede, 4 defa Ata kullanıldığı görülür:</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Korkut Ata: 4 defa</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Dede Korkut: 29 </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Dedem Korkut: 21</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Dede: 18</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Dede Sultan: 1</a:t>
            </a:r>
            <a:endParaRPr lang="en-GB" dirty="0" smtClean="0">
              <a:solidFill>
                <a:srgbClr val="00B050"/>
              </a:solidFill>
              <a:latin typeface="Times New Roman" pitchFamily="18" charset="0"/>
              <a:cs typeface="Times New Roman" pitchFamily="18" charset="0"/>
            </a:endParaRPr>
          </a:p>
          <a:p>
            <a:r>
              <a:rPr lang="tr-TR" dirty="0" smtClean="0">
                <a:solidFill>
                  <a:srgbClr val="00B050"/>
                </a:solidFill>
                <a:latin typeface="Times New Roman" pitchFamily="18" charset="0"/>
                <a:cs typeface="Times New Roman" pitchFamily="18" charset="0"/>
              </a:rPr>
              <a:t>Doğu Türkçesinde “Ata” şeklinde kullanılmakla beraber Batı Türkçesinde “Dede” unvanının yaygın olarak kullanıldığı görülür. Dede kelimesi akrabalık belirten bir unvan olmakla beraber “yaşlı, bilge, sözü dinlenir, tecrübeli” anlamlarında da kullanılmaktadır. Kısaca bu kelime Oğuz Türkçesine has bir kelimedir.</a:t>
            </a:r>
          </a:p>
          <a:p>
            <a:pPr lvl="0"/>
            <a:r>
              <a:rPr lang="tr-TR" dirty="0" smtClean="0">
                <a:solidFill>
                  <a:srgbClr val="00B050"/>
                </a:solidFill>
                <a:latin typeface="Times New Roman" pitchFamily="18" charset="0"/>
                <a:ea typeface="Calibri" pitchFamily="34" charset="0"/>
                <a:cs typeface="Times New Roman" pitchFamily="18" charset="0"/>
              </a:rPr>
              <a:t>Mukaddime’de dört yerde “Korkut Ata”, beş yerde ise “Dede Korkut” şeklinde yer almaktadır.</a:t>
            </a:r>
            <a:r>
              <a:rPr lang="tr-TR" dirty="0" smtClean="0">
                <a:solidFill>
                  <a:srgbClr val="00B050"/>
                </a:solidFill>
                <a:latin typeface="Times New Roman" pitchFamily="18" charset="0"/>
                <a:cs typeface="Times New Roman" pitchFamily="18" charset="0"/>
              </a:rPr>
              <a:t> </a:t>
            </a:r>
            <a:endParaRPr lang="en-GB" dirty="0" smtClean="0">
              <a:solidFill>
                <a:srgbClr val="00B050"/>
              </a:solidFill>
              <a:latin typeface="Times New Roman" pitchFamily="18" charset="0"/>
              <a:cs typeface="Times New Roman" pitchFamily="18" charset="0"/>
            </a:endParaRPr>
          </a:p>
          <a:p>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200" dirty="0" err="1" smtClean="0">
                <a:solidFill>
                  <a:srgbClr val="FF0000"/>
                </a:solidFill>
                <a:latin typeface="Times New Roman" pitchFamily="18" charset="0"/>
                <a:cs typeface="Times New Roman" pitchFamily="18" charset="0"/>
              </a:rPr>
              <a:t>Mukaddİme’de</a:t>
            </a:r>
            <a:r>
              <a:rPr lang="tr-TR" sz="3200" dirty="0" smtClean="0">
                <a:solidFill>
                  <a:srgbClr val="FF0000"/>
                </a:solidFill>
                <a:latin typeface="Times New Roman" pitchFamily="18" charset="0"/>
                <a:cs typeface="Times New Roman" pitchFamily="18" charset="0"/>
              </a:rPr>
              <a:t> dualar</a:t>
            </a:r>
            <a:endParaRPr lang="en-GB" sz="3200"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buNone/>
            </a:pPr>
            <a:r>
              <a:rPr lang="tr-TR" dirty="0" smtClean="0">
                <a:solidFill>
                  <a:srgbClr val="00B050"/>
                </a:solidFill>
                <a:latin typeface="Times New Roman" pitchFamily="18" charset="0"/>
                <a:cs typeface="Times New Roman" pitchFamily="18" charset="0"/>
              </a:rPr>
              <a:t>Dualar, insanların kendileri veya bir topluluk hakkında gelecekle ilgili iyi niyet dileklerini taşıyan söz kalıplarıdır. İslâm öncesinde “alkış” şeklinde adlandırılırken, İslâmiyet’in etkisiyle “dua” şeklinde kullanılmaya başlamıştır. Şükrü Elçin’e göre dua, atalar sözü gibi hüküm bildiren müspet dilek ürünleridir. Mukaddime’de şu duaları tespit etmiş bulunuyoruz:</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47853"/>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lang="tr-TR" sz="3200" dirty="0" smtClean="0">
                <a:solidFill>
                  <a:srgbClr val="00B050"/>
                </a:solidFill>
                <a:latin typeface="Times New Roman" pitchFamily="18" charset="0"/>
                <a:ea typeface="Calibri" pitchFamily="34" charset="0"/>
                <a:cs typeface="Times New Roman" pitchFamily="18" charset="0"/>
              </a:rPr>
              <a:t>	</a:t>
            </a: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“Devletsiz şerrinden Allah saklasın hanım sizi!” (Devletsiz: Talihi iyi olmayan; Uğursuz, hayırsız)</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lang="tr-TR" sz="3200" dirty="0" smtClean="0">
                <a:solidFill>
                  <a:srgbClr val="00B050"/>
                </a:solidFill>
                <a:latin typeface="Times New Roman" pitchFamily="18" charset="0"/>
                <a:cs typeface="Times New Roman" pitchFamily="18" charset="0"/>
              </a:rPr>
              <a:t> </a:t>
            </a: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“Üç otuz on yaşınız dolsun.” (Burada</a:t>
            </a:r>
            <a:r>
              <a:rPr kumimoji="0" lang="tr-TR" sz="3200" b="0" i="0" u="none" strike="noStrike" cap="none" normalizeH="0" dirty="0" smtClean="0">
                <a:ln>
                  <a:noFill/>
                </a:ln>
                <a:solidFill>
                  <a:srgbClr val="00B050"/>
                </a:solidFill>
                <a:effectLst/>
                <a:latin typeface="Times New Roman" pitchFamily="18" charset="0"/>
                <a:ea typeface="Calibri" pitchFamily="34" charset="0"/>
                <a:cs typeface="Times New Roman" pitchFamily="18" charset="0"/>
              </a:rPr>
              <a:t> başka dünya dillerinde görülmeyen otuzluk sayı sistemine rastlanmaktadır. Burada “üç otuz on” “yüz” yerine kullanılmıştır. Orhan </a:t>
            </a:r>
            <a:r>
              <a:rPr kumimoji="0" lang="tr-TR" sz="3200" b="0" i="0" u="none" strike="noStrike" cap="none" normalizeH="0" dirty="0" err="1" smtClean="0">
                <a:ln>
                  <a:noFill/>
                </a:ln>
                <a:solidFill>
                  <a:srgbClr val="00B050"/>
                </a:solidFill>
                <a:effectLst/>
                <a:latin typeface="Times New Roman" pitchFamily="18" charset="0"/>
                <a:ea typeface="Calibri" pitchFamily="34" charset="0"/>
                <a:cs typeface="Times New Roman" pitchFamily="18" charset="0"/>
              </a:rPr>
              <a:t>Şaik</a:t>
            </a:r>
            <a:r>
              <a:rPr kumimoji="0" lang="tr-TR" sz="3200" b="0" i="0" u="none" strike="noStrike" cap="none" normalizeH="0" dirty="0" smtClean="0">
                <a:ln>
                  <a:noFill/>
                </a:ln>
                <a:solidFill>
                  <a:srgbClr val="00B050"/>
                </a:solidFill>
                <a:effectLst/>
                <a:latin typeface="Times New Roman" pitchFamily="18" charset="0"/>
                <a:ea typeface="Calibri" pitchFamily="34" charset="0"/>
                <a:cs typeface="Times New Roman" pitchFamily="18" charset="0"/>
              </a:rPr>
              <a:t> </a:t>
            </a:r>
            <a:r>
              <a:rPr kumimoji="0" lang="tr-TR" sz="3200" b="0" i="0" u="none" strike="noStrike" cap="none" normalizeH="0" dirty="0" err="1" smtClean="0">
                <a:ln>
                  <a:noFill/>
                </a:ln>
                <a:solidFill>
                  <a:srgbClr val="00B050"/>
                </a:solidFill>
                <a:effectLst/>
                <a:latin typeface="Times New Roman" pitchFamily="18" charset="0"/>
                <a:ea typeface="Calibri" pitchFamily="34" charset="0"/>
                <a:cs typeface="Times New Roman" pitchFamily="18" charset="0"/>
              </a:rPr>
              <a:t>Gökyay</a:t>
            </a:r>
            <a:r>
              <a:rPr kumimoji="0" lang="tr-TR" sz="3200" b="0" i="0" u="none" strike="noStrike" cap="none" normalizeH="0" dirty="0" smtClean="0">
                <a:ln>
                  <a:noFill/>
                </a:ln>
                <a:solidFill>
                  <a:srgbClr val="00B050"/>
                </a:solidFill>
                <a:effectLst/>
                <a:latin typeface="Times New Roman" pitchFamily="18" charset="0"/>
                <a:ea typeface="Calibri" pitchFamily="34" charset="0"/>
                <a:cs typeface="Times New Roman" pitchFamily="18" charset="0"/>
              </a:rPr>
              <a:t>, Dedem </a:t>
            </a:r>
            <a:r>
              <a:rPr kumimoji="0" lang="tr-TR" sz="3200" b="0" i="0" u="none" strike="noStrike" cap="none" normalizeH="0" dirty="0" err="1" smtClean="0">
                <a:ln>
                  <a:noFill/>
                </a:ln>
                <a:solidFill>
                  <a:srgbClr val="00B050"/>
                </a:solidFill>
                <a:effectLst/>
                <a:latin typeface="Times New Roman" pitchFamily="18" charset="0"/>
                <a:ea typeface="Calibri" pitchFamily="34" charset="0"/>
                <a:cs typeface="Times New Roman" pitchFamily="18" charset="0"/>
              </a:rPr>
              <a:t>Korkudun</a:t>
            </a:r>
            <a:r>
              <a:rPr kumimoji="0" lang="tr-TR" sz="3200" b="0" i="0" u="none" strike="noStrike" cap="none" normalizeH="0" dirty="0" smtClean="0">
                <a:ln>
                  <a:noFill/>
                </a:ln>
                <a:solidFill>
                  <a:srgbClr val="00B050"/>
                </a:solidFill>
                <a:effectLst/>
                <a:latin typeface="Times New Roman" pitchFamily="18" charset="0"/>
                <a:ea typeface="Calibri" pitchFamily="34" charset="0"/>
                <a:cs typeface="Times New Roman" pitchFamily="18" charset="0"/>
              </a:rPr>
              <a:t> Kitabı,s. CCV.</a:t>
            </a:r>
            <a:r>
              <a:rPr lang="tr-TR" sz="3200" dirty="0" smtClean="0">
                <a:solidFill>
                  <a:srgbClr val="00B050"/>
                </a:solidFill>
                <a:latin typeface="Times New Roman" pitchFamily="18" charset="0"/>
                <a:ea typeface="Calibri" pitchFamily="34" charset="0"/>
                <a:cs typeface="Times New Roman" pitchFamily="18" charset="0"/>
              </a:rPr>
              <a:t>)(“Yüz yaşına kadar yaşayasın” anlamında kullanılan bir duadır.) Ayrıca Rize yöresine ait bir duada bu duanın benzerini görmekteyiz:</a:t>
            </a:r>
          </a:p>
          <a:p>
            <a:pPr marL="0" marR="0" lvl="0" indent="0" algn="l" defTabSz="914400" rtl="0" eaLnBrk="0" fontAlgn="base" latinLnBrk="0" hangingPunct="0">
              <a:lnSpc>
                <a:spcPct val="100000"/>
              </a:lnSpc>
              <a:spcBef>
                <a:spcPct val="0"/>
              </a:spcBef>
              <a:spcAft>
                <a:spcPct val="0"/>
              </a:spcAft>
              <a:buClrTx/>
              <a:buSzTx/>
              <a:tabLst/>
            </a:pPr>
            <a:r>
              <a:rPr lang="tr-TR" sz="3200" dirty="0" smtClean="0">
                <a:solidFill>
                  <a:srgbClr val="00B050"/>
                </a:solidFill>
                <a:latin typeface="Times New Roman" pitchFamily="18" charset="0"/>
                <a:ea typeface="Calibri" pitchFamily="34" charset="0"/>
                <a:cs typeface="Times New Roman" pitchFamily="18" charset="0"/>
              </a:rPr>
              <a:t>“Yüz yaşında olasın, pir olasın, beyaz sakal tarayasın.” </a:t>
            </a:r>
            <a:endParaRPr kumimoji="0" lang="en-GB" sz="3200" b="0" i="0" u="none" strike="noStrike" cap="none" normalizeH="0" baseline="0" dirty="0" smtClean="0">
              <a:ln>
                <a:noFill/>
              </a:ln>
              <a:solidFill>
                <a:srgbClr val="00B05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32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“Hak size kötülük getirmesin, devletiniz devamlı olsun hanım hey!”</a:t>
            </a:r>
            <a:endParaRPr kumimoji="0" lang="en-GB" sz="3200" b="0" i="0" u="none" strike="noStrike" cap="none" normalizeH="0" baseline="0" dirty="0" smtClean="0">
              <a:ln>
                <a:noFill/>
              </a:ln>
              <a:solidFill>
                <a:srgbClr val="00B05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04800" y="304800"/>
            <a:ext cx="8305800" cy="6001643"/>
          </a:xfrm>
          <a:prstGeom prst="rect">
            <a:avLst/>
          </a:prstGeom>
        </p:spPr>
        <p:txBody>
          <a:bodyPr wrap="square">
            <a:spAutoFit/>
          </a:bodyPr>
          <a:lstStyle/>
          <a:p>
            <a:pPr lvl="0" eaLnBrk="0" fontAlgn="base" hangingPunct="0">
              <a:spcBef>
                <a:spcPct val="0"/>
              </a:spcBef>
              <a:spcAft>
                <a:spcPct val="0"/>
              </a:spcAft>
              <a:buFont typeface="Wingdings" pitchFamily="2" charset="2"/>
              <a:buChar char="§"/>
            </a:pPr>
            <a:r>
              <a:rPr lang="tr-TR" sz="3200" dirty="0" smtClean="0">
                <a:solidFill>
                  <a:srgbClr val="00B050"/>
                </a:solidFill>
                <a:latin typeface="Times New Roman" pitchFamily="18" charset="0"/>
                <a:ea typeface="Calibri" pitchFamily="34" charset="0"/>
                <a:cs typeface="Times New Roman" pitchFamily="18" charset="0"/>
              </a:rPr>
              <a:t>“Karşınızda çalıp söyleyen ozan olsun.” (Allah size gam keder vermesin anlamında anlamak gerekir. Öcal Oğuz, Türk Dünyası Halkbiliminde Yöntem Sorunları, </a:t>
            </a:r>
            <a:r>
              <a:rPr lang="tr-TR" sz="3200" dirty="0" err="1" smtClean="0">
                <a:solidFill>
                  <a:srgbClr val="00B050"/>
                </a:solidFill>
                <a:latin typeface="Times New Roman" pitchFamily="18" charset="0"/>
                <a:ea typeface="Calibri" pitchFamily="34" charset="0"/>
                <a:cs typeface="Times New Roman" pitchFamily="18" charset="0"/>
              </a:rPr>
              <a:t>Akçağ</a:t>
            </a:r>
            <a:r>
              <a:rPr lang="tr-TR" sz="3200" dirty="0" smtClean="0">
                <a:solidFill>
                  <a:srgbClr val="00B050"/>
                </a:solidFill>
                <a:latin typeface="Times New Roman" pitchFamily="18" charset="0"/>
                <a:ea typeface="Calibri" pitchFamily="34" charset="0"/>
                <a:cs typeface="Times New Roman" pitchFamily="18" charset="0"/>
              </a:rPr>
              <a:t> Yay., 2000, s. 40)</a:t>
            </a:r>
            <a:endParaRPr lang="en-GB" sz="3200" dirty="0" smtClean="0">
              <a:solidFill>
                <a:srgbClr val="00B050"/>
              </a:solidFill>
              <a:latin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
            </a:pPr>
            <a:r>
              <a:rPr lang="tr-TR" sz="3200" dirty="0" smtClean="0">
                <a:solidFill>
                  <a:srgbClr val="00B050"/>
                </a:solidFill>
                <a:latin typeface="Times New Roman" pitchFamily="18" charset="0"/>
                <a:ea typeface="Calibri" pitchFamily="34" charset="0"/>
                <a:cs typeface="Times New Roman" pitchFamily="18" charset="0"/>
              </a:rPr>
              <a:t>“Azıp gelen kazayı Tanrı savsın hanım hey!” (“Görünür görünmez kazaları sizden Allah uzaklaştırsın” anlamında)</a:t>
            </a:r>
            <a:endParaRPr lang="en-GB" sz="3200" dirty="0" smtClean="0">
              <a:solidFill>
                <a:srgbClr val="00B050"/>
              </a:solidFill>
              <a:latin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
            </a:pPr>
            <a:r>
              <a:rPr lang="tr-TR" sz="3200" dirty="0" smtClean="0">
                <a:solidFill>
                  <a:srgbClr val="00B050"/>
                </a:solidFill>
                <a:latin typeface="Times New Roman" pitchFamily="18" charset="0"/>
                <a:ea typeface="Calibri" pitchFamily="34" charset="0"/>
                <a:cs typeface="Times New Roman" pitchFamily="18" charset="0"/>
              </a:rPr>
              <a:t>“O övdüğüm yüce Tanrı dost olarak medet eriştirsin hanım hey!”</a:t>
            </a:r>
            <a:endParaRPr lang="en-GB" sz="3200" dirty="0" smtClean="0">
              <a:solidFill>
                <a:srgbClr val="00B050"/>
              </a:solidFill>
              <a:latin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
            </a:pPr>
            <a:r>
              <a:rPr lang="tr-TR" sz="3200" dirty="0" smtClean="0">
                <a:solidFill>
                  <a:srgbClr val="00B050"/>
                </a:solidFill>
                <a:latin typeface="Times New Roman" pitchFamily="18" charset="0"/>
                <a:ea typeface="Calibri" pitchFamily="34" charset="0"/>
                <a:cs typeface="Times New Roman" pitchFamily="18" charset="0"/>
              </a:rPr>
              <a:t>“Onun bebekleri yetişsin. Ocağına bunun gibi kadın gelsin.”</a:t>
            </a:r>
          </a:p>
          <a:p>
            <a:pPr lvl="0" eaLnBrk="0" fontAlgn="base" hangingPunct="0">
              <a:spcBef>
                <a:spcPct val="0"/>
              </a:spcBef>
              <a:spcAft>
                <a:spcPct val="0"/>
              </a:spcAft>
              <a:buFont typeface="Wingdings" pitchFamily="2" charset="2"/>
              <a:buChar char="§"/>
            </a:pPr>
            <a:r>
              <a:rPr lang="tr-TR" sz="3200" dirty="0" smtClean="0">
                <a:solidFill>
                  <a:srgbClr val="00B050"/>
                </a:solidFill>
              </a:rPr>
              <a:t>Ocağına bunun gibi kadın gelmesin.”</a:t>
            </a:r>
            <a:endParaRPr lang="tr-TR" sz="3200" dirty="0" smtClean="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200" b="1" dirty="0" smtClean="0">
                <a:solidFill>
                  <a:srgbClr val="FF0000"/>
                </a:solidFill>
                <a:latin typeface="Times New Roman" pitchFamily="18" charset="0"/>
                <a:cs typeface="Times New Roman" pitchFamily="18" charset="0"/>
              </a:rPr>
              <a:t>BEDDUALAR</a:t>
            </a:r>
            <a:endParaRPr lang="en-GB" sz="32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sz="half" idx="1"/>
          </p:nvPr>
        </p:nvSpPr>
        <p:spPr/>
        <p:txBody>
          <a:bodyPr>
            <a:normAutofit/>
          </a:bodyPr>
          <a:lstStyle/>
          <a:p>
            <a:pPr>
              <a:buNone/>
            </a:pPr>
            <a:r>
              <a:rPr lang="tr-TR" sz="3200" dirty="0" smtClean="0">
                <a:solidFill>
                  <a:srgbClr val="00B050"/>
                </a:solidFill>
                <a:latin typeface="Times New Roman" pitchFamily="18" charset="0"/>
                <a:cs typeface="Times New Roman" pitchFamily="18" charset="0"/>
              </a:rPr>
              <a:t>	Beddua, insanların</a:t>
            </a:r>
          </a:p>
          <a:p>
            <a:pPr>
              <a:buNone/>
            </a:pPr>
            <a:r>
              <a:rPr lang="tr-TR" sz="3200" dirty="0" smtClean="0">
                <a:solidFill>
                  <a:srgbClr val="00B050"/>
                </a:solidFill>
                <a:latin typeface="Times New Roman" pitchFamily="18" charset="0"/>
                <a:cs typeface="Times New Roman" pitchFamily="18" charset="0"/>
              </a:rPr>
              <a:t>olumsuz durumlarla</a:t>
            </a:r>
          </a:p>
          <a:p>
            <a:pPr>
              <a:buNone/>
            </a:pPr>
            <a:r>
              <a:rPr lang="tr-TR" sz="3200" dirty="0" smtClean="0">
                <a:solidFill>
                  <a:srgbClr val="00B050"/>
                </a:solidFill>
                <a:latin typeface="Times New Roman" pitchFamily="18" charset="0"/>
                <a:cs typeface="Times New Roman" pitchFamily="18" charset="0"/>
              </a:rPr>
              <a:t>Karşılaşmalarının</a:t>
            </a:r>
          </a:p>
          <a:p>
            <a:pPr>
              <a:buNone/>
            </a:pPr>
            <a:r>
              <a:rPr lang="tr-TR" sz="3200" dirty="0" smtClean="0">
                <a:solidFill>
                  <a:srgbClr val="00B050"/>
                </a:solidFill>
                <a:latin typeface="Times New Roman" pitchFamily="18" charset="0"/>
                <a:cs typeface="Times New Roman" pitchFamily="18" charset="0"/>
              </a:rPr>
              <a:t>istendiği söz kalıplarıdır.</a:t>
            </a:r>
          </a:p>
          <a:p>
            <a:pPr>
              <a:buNone/>
            </a:pPr>
            <a:r>
              <a:rPr lang="tr-TR" sz="3200" dirty="0" smtClean="0">
                <a:solidFill>
                  <a:srgbClr val="00B050"/>
                </a:solidFill>
                <a:latin typeface="Times New Roman" pitchFamily="18" charset="0"/>
                <a:cs typeface="Times New Roman" pitchFamily="18" charset="0"/>
              </a:rPr>
              <a:t>İlenç/kargış olarak da</a:t>
            </a:r>
          </a:p>
          <a:p>
            <a:pPr>
              <a:buNone/>
            </a:pPr>
            <a:r>
              <a:rPr lang="tr-TR" sz="3200" dirty="0" smtClean="0">
                <a:solidFill>
                  <a:srgbClr val="00B050"/>
                </a:solidFill>
                <a:latin typeface="Times New Roman" pitchFamily="18" charset="0"/>
                <a:cs typeface="Times New Roman" pitchFamily="18" charset="0"/>
              </a:rPr>
              <a:t>adlandırılmaktadır</a:t>
            </a:r>
            <a:r>
              <a:rPr lang="tr-TR" sz="3200" b="1" dirty="0" smtClean="0">
                <a:solidFill>
                  <a:srgbClr val="00B050"/>
                </a:solidFill>
                <a:latin typeface="Times New Roman" pitchFamily="18" charset="0"/>
                <a:cs typeface="Times New Roman" pitchFamily="18" charset="0"/>
              </a:rPr>
              <a:t>.</a:t>
            </a:r>
            <a:endParaRPr lang="en-GB" sz="3200" b="1" dirty="0">
              <a:solidFill>
                <a:srgbClr val="00B050"/>
              </a:solidFill>
              <a:latin typeface="Times New Roman" pitchFamily="18" charset="0"/>
              <a:cs typeface="Times New Roman" pitchFamily="18" charset="0"/>
            </a:endParaRPr>
          </a:p>
        </p:txBody>
      </p:sp>
      <p:sp>
        <p:nvSpPr>
          <p:cNvPr id="4" name="3 İçerik Yer Tutucusu"/>
          <p:cNvSpPr>
            <a:spLocks noGrp="1"/>
          </p:cNvSpPr>
          <p:nvPr>
            <p:ph sz="half" idx="2"/>
          </p:nvPr>
        </p:nvSpPr>
        <p:spPr>
          <a:xfrm>
            <a:off x="4648200" y="1295400"/>
            <a:ext cx="4343400" cy="5029200"/>
          </a:xfrm>
        </p:spPr>
        <p:txBody>
          <a:bodyPr>
            <a:normAutofit/>
          </a:bodyPr>
          <a:lstStyle/>
          <a:p>
            <a:pPr>
              <a:buNone/>
            </a:pPr>
            <a:r>
              <a:rPr lang="tr-TR" dirty="0" smtClean="0">
                <a:solidFill>
                  <a:srgbClr val="00B050"/>
                </a:solidFill>
                <a:latin typeface="Times New Roman" pitchFamily="18" charset="0"/>
                <a:cs typeface="Times New Roman" pitchFamily="18" charset="0"/>
              </a:rPr>
              <a:t>Mukaddime’de kadınların sınıflandırıldığı kısımda üç olumsuz kadın tipi anlatıldıktan sonra şu beddua verilir:</a:t>
            </a:r>
            <a:endParaRPr lang="en-GB" dirty="0" smtClean="0">
              <a:solidFill>
                <a:srgbClr val="00B050"/>
              </a:solidFill>
              <a:latin typeface="Times New Roman" pitchFamily="18" charset="0"/>
              <a:cs typeface="Times New Roman" pitchFamily="18" charset="0"/>
            </a:endParaRPr>
          </a:p>
          <a:p>
            <a:pPr>
              <a:buFont typeface="Wingdings" pitchFamily="2" charset="2"/>
              <a:buChar char="§"/>
            </a:pPr>
            <a:r>
              <a:rPr lang="tr-TR" dirty="0" smtClean="0">
                <a:solidFill>
                  <a:srgbClr val="00B050"/>
                </a:solidFill>
                <a:latin typeface="Times New Roman" pitchFamily="18" charset="0"/>
                <a:cs typeface="Times New Roman" pitchFamily="18" charset="0"/>
              </a:rPr>
              <a:t>“Onun gibisinin, hanım, bebekleri yetişmesin.</a:t>
            </a:r>
            <a:r>
              <a:rPr lang="tr-TR" dirty="0" smtClean="0">
                <a:latin typeface="Times New Roman" pitchFamily="18" charset="0"/>
                <a:cs typeface="Times New Roman" pitchFamily="18" charset="0"/>
              </a:rPr>
              <a:t> </a:t>
            </a:r>
          </a:p>
          <a:p>
            <a:pPr>
              <a:buFont typeface="Wingdings" pitchFamily="2" charset="2"/>
              <a:buChar char="§"/>
            </a:pPr>
            <a:r>
              <a:rPr lang="tr-TR" dirty="0" smtClean="0">
                <a:solidFill>
                  <a:srgbClr val="00B050"/>
                </a:solidFill>
                <a:latin typeface="Times New Roman" pitchFamily="18" charset="0"/>
                <a:cs typeface="Times New Roman" pitchFamily="18" charset="0"/>
              </a:rPr>
              <a:t>“Bu evi harap olası kocaya…”</a:t>
            </a:r>
          </a:p>
          <a:p>
            <a:pPr>
              <a:buFont typeface="Wingdings" pitchFamily="2" charset="2"/>
              <a:buChar char="§"/>
            </a:pPr>
            <a:r>
              <a:rPr lang="tr-TR" dirty="0" smtClean="0">
                <a:solidFill>
                  <a:srgbClr val="00B050"/>
                </a:solidFill>
                <a:latin typeface="Times New Roman" pitchFamily="18" charset="0"/>
                <a:cs typeface="Times New Roman" pitchFamily="18" charset="0"/>
              </a:rPr>
              <a:t>“…bu yıkılacak evde…”</a:t>
            </a:r>
            <a:endParaRPr lang="en-GB" dirty="0" smtClean="0">
              <a:solidFill>
                <a:srgbClr val="00B050"/>
              </a:solidFill>
              <a:latin typeface="Times New Roman" pitchFamily="18" charset="0"/>
              <a:cs typeface="Times New Roman" pitchFamily="18" charset="0"/>
            </a:endParaRPr>
          </a:p>
          <a:p>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4800" y="228600"/>
            <a:ext cx="8686800" cy="838200"/>
          </a:xfrm>
        </p:spPr>
        <p:txBody>
          <a:bodyPr>
            <a:normAutofit/>
          </a:bodyPr>
          <a:lstStyle/>
          <a:p>
            <a:pPr algn="ctr"/>
            <a:r>
              <a:rPr lang="tr-TR" sz="2800" dirty="0" smtClean="0">
                <a:solidFill>
                  <a:srgbClr val="FF0000"/>
                </a:solidFill>
                <a:latin typeface="Times New Roman" pitchFamily="18" charset="0"/>
                <a:cs typeface="Times New Roman" pitchFamily="18" charset="0"/>
              </a:rPr>
              <a:t>Erkek çocuk </a:t>
            </a:r>
            <a:r>
              <a:rPr lang="tr-TR" sz="2800" dirty="0" err="1" smtClean="0">
                <a:solidFill>
                  <a:srgbClr val="FF0000"/>
                </a:solidFill>
                <a:latin typeface="Times New Roman" pitchFamily="18" charset="0"/>
                <a:cs typeface="Times New Roman" pitchFamily="18" charset="0"/>
              </a:rPr>
              <a:t>sahİbİ</a:t>
            </a:r>
            <a:r>
              <a:rPr lang="tr-TR" sz="2800" dirty="0" smtClean="0">
                <a:solidFill>
                  <a:srgbClr val="FF0000"/>
                </a:solidFill>
                <a:latin typeface="Times New Roman" pitchFamily="18" charset="0"/>
                <a:cs typeface="Times New Roman" pitchFamily="18" charset="0"/>
              </a:rPr>
              <a:t> olma</a:t>
            </a:r>
            <a:endParaRPr lang="en-GB" sz="2800"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304800" y="990600"/>
            <a:ext cx="8686800" cy="5486400"/>
          </a:xfrm>
        </p:spPr>
        <p:txBody>
          <a:bodyPr>
            <a:normAutofit lnSpcReduction="10000"/>
          </a:bodyPr>
          <a:lstStyle/>
          <a:p>
            <a:pPr>
              <a:buNone/>
            </a:pPr>
            <a:r>
              <a:rPr lang="tr-TR" sz="2800" dirty="0" smtClean="0">
                <a:solidFill>
                  <a:srgbClr val="00B050"/>
                </a:solidFill>
                <a:latin typeface="Times New Roman" pitchFamily="18" charset="0"/>
                <a:cs typeface="Times New Roman" pitchFamily="18" charset="0"/>
              </a:rPr>
              <a:t>		Türk kültüründe eskiden beri yaygın olan ve</a:t>
            </a:r>
          </a:p>
          <a:p>
            <a:pPr>
              <a:buNone/>
            </a:pPr>
            <a:r>
              <a:rPr lang="tr-TR" sz="2800" dirty="0" smtClean="0">
                <a:solidFill>
                  <a:srgbClr val="00B050"/>
                </a:solidFill>
                <a:latin typeface="Times New Roman" pitchFamily="18" charset="0"/>
                <a:cs typeface="Times New Roman" pitchFamily="18" charset="0"/>
              </a:rPr>
              <a:t>günümüzde  varlığını gördüğümüz erkek çocuk sahibi olma</a:t>
            </a:r>
          </a:p>
          <a:p>
            <a:pPr>
              <a:buNone/>
            </a:pPr>
            <a:r>
              <a:rPr lang="tr-TR" sz="2800" dirty="0" smtClean="0">
                <a:solidFill>
                  <a:srgbClr val="00B050"/>
                </a:solidFill>
                <a:latin typeface="Times New Roman" pitchFamily="18" charset="0"/>
                <a:cs typeface="Times New Roman" pitchFamily="18" charset="0"/>
              </a:rPr>
              <a:t>anlayışına (Oğuz Kağan’ın ilk ve ikinci eşinden üçer erkek</a:t>
            </a:r>
          </a:p>
          <a:p>
            <a:pPr>
              <a:buNone/>
            </a:pPr>
            <a:r>
              <a:rPr lang="tr-TR" sz="2800" dirty="0" smtClean="0">
                <a:solidFill>
                  <a:srgbClr val="00B050"/>
                </a:solidFill>
                <a:latin typeface="Times New Roman" pitchFamily="18" charset="0"/>
                <a:cs typeface="Times New Roman" pitchFamily="18" charset="0"/>
              </a:rPr>
              <a:t>çocuğu olmuştu) Mukaddime’de de rastlamaktayız. Burada</a:t>
            </a:r>
          </a:p>
          <a:p>
            <a:pPr>
              <a:buNone/>
            </a:pPr>
            <a:r>
              <a:rPr lang="tr-TR" sz="2800" dirty="0" smtClean="0">
                <a:solidFill>
                  <a:srgbClr val="00B050"/>
                </a:solidFill>
                <a:latin typeface="Times New Roman" pitchFamily="18" charset="0"/>
                <a:cs typeface="Times New Roman" pitchFamily="18" charset="0"/>
              </a:rPr>
              <a:t>rastladığımız şu sözler “niçin?” sorusuna da cevap</a:t>
            </a:r>
          </a:p>
          <a:p>
            <a:pPr>
              <a:buNone/>
            </a:pPr>
            <a:r>
              <a:rPr lang="tr-TR" sz="2800" dirty="0" smtClean="0">
                <a:solidFill>
                  <a:srgbClr val="00B050"/>
                </a:solidFill>
                <a:latin typeface="Times New Roman" pitchFamily="18" charset="0"/>
                <a:cs typeface="Times New Roman" pitchFamily="18" charset="0"/>
              </a:rPr>
              <a:t>vermektedir:</a:t>
            </a:r>
          </a:p>
          <a:p>
            <a:pPr>
              <a:buFont typeface="Wingdings" pitchFamily="2" charset="2"/>
              <a:buChar char="§"/>
            </a:pPr>
            <a:r>
              <a:rPr lang="tr-TR" sz="2800" dirty="0" smtClean="0">
                <a:solidFill>
                  <a:srgbClr val="00B050"/>
                </a:solidFill>
                <a:latin typeface="Times New Roman" pitchFamily="18" charset="0"/>
                <a:cs typeface="Times New Roman" pitchFamily="18" charset="0"/>
              </a:rPr>
              <a:t>“Oğul babanın yerine yetişenidir, iki gözünün biridir.</a:t>
            </a:r>
            <a:endParaRPr lang="tr-TR" sz="2800" dirty="0" smtClean="0">
              <a:latin typeface="Times New Roman" pitchFamily="18" charset="0"/>
              <a:cs typeface="Times New Roman" pitchFamily="18" charset="0"/>
            </a:endParaRPr>
          </a:p>
          <a:p>
            <a:pPr>
              <a:buNone/>
            </a:pPr>
            <a:r>
              <a:rPr lang="tr-TR" sz="2800" dirty="0" smtClean="0">
                <a:solidFill>
                  <a:srgbClr val="00B050"/>
                </a:solidFill>
                <a:latin typeface="Times New Roman" pitchFamily="18" charset="0"/>
                <a:cs typeface="Times New Roman" pitchFamily="18" charset="0"/>
              </a:rPr>
              <a:t>Devletli oğul olsa ocağının korudur.”</a:t>
            </a:r>
          </a:p>
          <a:p>
            <a:pPr>
              <a:buFont typeface="Wingdings" pitchFamily="2" charset="2"/>
              <a:buChar char="§"/>
            </a:pPr>
            <a:r>
              <a:rPr lang="tr-TR" sz="2800" dirty="0" smtClean="0">
                <a:solidFill>
                  <a:srgbClr val="00B050"/>
                </a:solidFill>
                <a:latin typeface="Times New Roman" pitchFamily="18" charset="0"/>
                <a:cs typeface="Times New Roman" pitchFamily="18" charset="0"/>
              </a:rPr>
              <a:t>“Oğul güzel.”</a:t>
            </a:r>
          </a:p>
          <a:p>
            <a:pPr>
              <a:buFont typeface="Wingdings" pitchFamily="2" charset="2"/>
              <a:buChar char="§"/>
            </a:pPr>
            <a:r>
              <a:rPr lang="tr-TR" sz="2800" dirty="0" smtClean="0">
                <a:solidFill>
                  <a:srgbClr val="00B050"/>
                </a:solidFill>
                <a:latin typeface="Times New Roman" pitchFamily="18" charset="0"/>
                <a:cs typeface="Times New Roman" pitchFamily="18" charset="0"/>
              </a:rPr>
              <a:t> “Baba adını yürütmeyen hoyrat oğul baba belinden inince inmese daha iyi, ana rahmine düşünce doğmasa daha iyi.”</a:t>
            </a:r>
            <a:endParaRPr lang="tr-TR" sz="2400" dirty="0" smtClean="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33400" y="0"/>
            <a:ext cx="8229600" cy="7478970"/>
          </a:xfrm>
          <a:prstGeom prst="rect">
            <a:avLst/>
          </a:prstGeom>
        </p:spPr>
        <p:txBody>
          <a:bodyPr wrap="square">
            <a:spAutoFit/>
          </a:bodyPr>
          <a:lstStyle/>
          <a:p>
            <a:pPr algn="ctr"/>
            <a:r>
              <a:rPr lang="tr-TR" sz="3200" dirty="0" smtClean="0">
                <a:solidFill>
                  <a:srgbClr val="FF0000"/>
                </a:solidFill>
                <a:latin typeface="Times New Roman" pitchFamily="18" charset="0"/>
                <a:cs typeface="Times New Roman" pitchFamily="18" charset="0"/>
              </a:rPr>
              <a:t>Öz Evlat-Üvey Evlat</a:t>
            </a:r>
          </a:p>
          <a:p>
            <a:endParaRPr lang="tr-TR" sz="3200" dirty="0" smtClean="0">
              <a:solidFill>
                <a:srgbClr val="00B050"/>
              </a:solidFill>
              <a:latin typeface="Times New Roman" pitchFamily="18" charset="0"/>
              <a:cs typeface="Times New Roman" pitchFamily="18" charset="0"/>
            </a:endParaRPr>
          </a:p>
          <a:p>
            <a:r>
              <a:rPr lang="tr-TR" sz="3200" dirty="0" smtClean="0">
                <a:solidFill>
                  <a:srgbClr val="00B050"/>
                </a:solidFill>
                <a:latin typeface="Times New Roman" pitchFamily="18" charset="0"/>
                <a:cs typeface="Times New Roman" pitchFamily="18" charset="0"/>
              </a:rPr>
              <a:t>Türklerde öz evlada önem verildiği görülür. Üveylerin öz evladın yerini tutamayacağı, hatta güveyilerin/damatların dahi öz evlatla bir tutulamayacağı Mukaddime’de şöyle dile getirilmektedir:</a:t>
            </a:r>
          </a:p>
          <a:p>
            <a:endParaRPr lang="tr-TR" sz="3200" dirty="0" smtClean="0">
              <a:solidFill>
                <a:srgbClr val="00B050"/>
              </a:solidFill>
              <a:latin typeface="Times New Roman" pitchFamily="18" charset="0"/>
              <a:cs typeface="Times New Roman" pitchFamily="18" charset="0"/>
            </a:endParaRPr>
          </a:p>
          <a:p>
            <a:pPr>
              <a:buFont typeface="Wingdings" pitchFamily="2" charset="2"/>
              <a:buChar char="§"/>
            </a:pPr>
            <a:r>
              <a:rPr lang="tr-TR" sz="3200" dirty="0" smtClean="0">
                <a:solidFill>
                  <a:srgbClr val="00B050"/>
                </a:solidFill>
                <a:latin typeface="Times New Roman" pitchFamily="18" charset="0"/>
                <a:cs typeface="Times New Roman" pitchFamily="18" charset="0"/>
              </a:rPr>
              <a:t> “El oğlunu beslemekle oğul olmaz, büyüyünce bırakır gider, gördüm demez. (İyilik gördüm anlamında) Kül tepecik olmaz, güveyi oğul olmaz.” </a:t>
            </a:r>
          </a:p>
          <a:p>
            <a:endParaRPr lang="tr-TR" sz="3200" dirty="0" smtClean="0">
              <a:solidFill>
                <a:srgbClr val="00B050"/>
              </a:solidFill>
              <a:latin typeface="Times New Roman" pitchFamily="18" charset="0"/>
              <a:cs typeface="Times New Roman" pitchFamily="18" charset="0"/>
            </a:endParaRPr>
          </a:p>
          <a:p>
            <a:endParaRPr lang="tr-TR" sz="3200" dirty="0" smtClean="0">
              <a:solidFill>
                <a:srgbClr val="00B050"/>
              </a:solidFill>
              <a:latin typeface="Times New Roman" pitchFamily="18" charset="0"/>
              <a:cs typeface="Times New Roman" pitchFamily="18" charset="0"/>
            </a:endParaRPr>
          </a:p>
          <a:p>
            <a:r>
              <a:rPr lang="tr-TR" sz="3200" dirty="0" smtClean="0"/>
              <a:t>           </a:t>
            </a:r>
            <a:endParaRPr lang="en-GB"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52401" y="304800"/>
            <a:ext cx="8686799" cy="6586418"/>
          </a:xfrm>
          <a:prstGeom prst="rect">
            <a:avLst/>
          </a:prstGeom>
        </p:spPr>
        <p:txBody>
          <a:bodyPr wrap="square">
            <a:spAutoFit/>
          </a:bodyPr>
          <a:lstStyle/>
          <a:p>
            <a:pPr algn="ctr"/>
            <a:r>
              <a:rPr lang="tr-TR" sz="3200" dirty="0" smtClean="0">
                <a:solidFill>
                  <a:srgbClr val="FF0000"/>
                </a:solidFill>
                <a:latin typeface="Times New Roman" pitchFamily="18" charset="0"/>
                <a:cs typeface="Times New Roman" pitchFamily="18" charset="0"/>
              </a:rPr>
              <a:t>Çocuk Eğitimi</a:t>
            </a:r>
          </a:p>
          <a:p>
            <a:r>
              <a:rPr lang="tr-TR" sz="3000" dirty="0" smtClean="0">
                <a:solidFill>
                  <a:srgbClr val="00B050"/>
                </a:solidFill>
                <a:latin typeface="Times New Roman" pitchFamily="18" charset="0"/>
                <a:cs typeface="Times New Roman" pitchFamily="18" charset="0"/>
              </a:rPr>
              <a:t>Erkek çocukların eğitiminde babanın, kız çocuklarının eğitiminde ise annenin büyük önemi vardır. Erkek çocuk, erkeklerin yapması gereken şeyleri babasından; kız çocuk da kadınların yapması gereken şeyleri anasından öğrenir. Baba  ve anne bunları bilmiyorsa çocuktan böyle bir şey beklenmemelidir. Mukaddime’de bu durum şu atasözüyle dile getirilmiştir:</a:t>
            </a:r>
          </a:p>
          <a:p>
            <a:pPr>
              <a:buFont typeface="Wingdings" pitchFamily="2" charset="2"/>
              <a:buChar char="§"/>
            </a:pPr>
            <a:r>
              <a:rPr lang="tr-TR" sz="3000" dirty="0" smtClean="0">
                <a:solidFill>
                  <a:srgbClr val="00B050"/>
                </a:solidFill>
                <a:latin typeface="Times New Roman" pitchFamily="18" charset="0"/>
                <a:cs typeface="Times New Roman" pitchFamily="18" charset="0"/>
              </a:rPr>
              <a:t> “Kız anadan görmeyince öğüt almaz, oğul babadan görmeyince sofra çekmez.” </a:t>
            </a:r>
          </a:p>
          <a:p>
            <a:r>
              <a:rPr lang="tr-TR" sz="3000" dirty="0" smtClean="0">
                <a:solidFill>
                  <a:srgbClr val="00B050"/>
                </a:solidFill>
                <a:latin typeface="Times New Roman" pitchFamily="18" charset="0"/>
                <a:cs typeface="Times New Roman" pitchFamily="18" charset="0"/>
              </a:rPr>
              <a:t>Bu atasözü Ömer Asım Aksoy ve İsmail </a:t>
            </a:r>
            <a:r>
              <a:rPr lang="tr-TR" sz="3000" dirty="0" err="1" smtClean="0">
                <a:solidFill>
                  <a:srgbClr val="00B050"/>
                </a:solidFill>
                <a:latin typeface="Times New Roman" pitchFamily="18" charset="0"/>
                <a:cs typeface="Times New Roman" pitchFamily="18" charset="0"/>
              </a:rPr>
              <a:t>Parlatır’ın</a:t>
            </a:r>
            <a:r>
              <a:rPr lang="tr-TR" sz="3000" dirty="0" smtClean="0">
                <a:solidFill>
                  <a:srgbClr val="00B050"/>
                </a:solidFill>
                <a:latin typeface="Times New Roman" pitchFamily="18" charset="0"/>
                <a:cs typeface="Times New Roman" pitchFamily="18" charset="0"/>
              </a:rPr>
              <a:t> Atasözleri kitaplarında “Oğlan atadan öğrenir sofra açmayı, kız anadan öğrenir biçki biçmeyi.”</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0" y="304800"/>
            <a:ext cx="8991601" cy="5755422"/>
          </a:xfrm>
          <a:prstGeom prst="rect">
            <a:avLst/>
          </a:prstGeom>
        </p:spPr>
        <p:txBody>
          <a:bodyPr wrap="square">
            <a:spAutoFit/>
          </a:bodyPr>
          <a:lstStyle/>
          <a:p>
            <a:pPr algn="ctr"/>
            <a:r>
              <a:rPr lang="tr-TR" sz="2800" dirty="0" smtClean="0">
                <a:solidFill>
                  <a:srgbClr val="FF0000"/>
                </a:solidFill>
                <a:latin typeface="Times New Roman" pitchFamily="18" charset="0"/>
                <a:cs typeface="Times New Roman" pitchFamily="18" charset="0"/>
              </a:rPr>
              <a:t>Karavaş/Hizmetçi</a:t>
            </a:r>
          </a:p>
          <a:p>
            <a:endParaRPr lang="tr-TR" sz="2800" dirty="0" smtClean="0">
              <a:solidFill>
                <a:srgbClr val="00B050"/>
              </a:solidFill>
              <a:latin typeface="Times New Roman" pitchFamily="18" charset="0"/>
              <a:cs typeface="Times New Roman" pitchFamily="18" charset="0"/>
            </a:endParaRPr>
          </a:p>
          <a:p>
            <a:r>
              <a:rPr lang="tr-TR" sz="3200" dirty="0" smtClean="0">
                <a:solidFill>
                  <a:srgbClr val="00B050"/>
                </a:solidFill>
                <a:latin typeface="Times New Roman" pitchFamily="18" charset="0"/>
                <a:cs typeface="Times New Roman" pitchFamily="18" charset="0"/>
              </a:rPr>
              <a:t>	Türkler hizmetçiliği/köleliği hoş görmedikleri için bu durumu içerisinde kara kelimesinin kullanıldığı “karavaş” kelimesi ile karşılamışlardır. Sosyal hayat içerisinde bu durumu aşağıdaki atasözü ile şöyle karşılamışlardır:</a:t>
            </a:r>
          </a:p>
          <a:p>
            <a:pPr>
              <a:buFont typeface="Wingdings" pitchFamily="2" charset="2"/>
              <a:buChar char="§"/>
            </a:pPr>
            <a:r>
              <a:rPr lang="tr-TR" sz="3200" dirty="0" smtClean="0">
                <a:solidFill>
                  <a:srgbClr val="00B050"/>
                </a:solidFill>
                <a:latin typeface="Times New Roman" pitchFamily="18" charset="0"/>
                <a:cs typeface="Times New Roman" pitchFamily="18" charset="0"/>
              </a:rPr>
              <a:t> “Kara eşek başına gem vursan katır olmaz, hizmetçiye elbise giydirsen (karavaşa ton giydirsen) hanım olmaz.”</a:t>
            </a:r>
          </a:p>
          <a:p>
            <a:endParaRPr lang="tr-TR" sz="2800" dirty="0" smtClean="0">
              <a:solidFill>
                <a:srgbClr val="00B050"/>
              </a:solidFill>
              <a:latin typeface="Times New Roman" pitchFamily="18" charset="0"/>
              <a:cs typeface="Times New Roman" pitchFamily="18" charset="0"/>
            </a:endParaRPr>
          </a:p>
          <a:p>
            <a:endParaRPr lang="en-GB"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81000" y="685800"/>
            <a:ext cx="8458200" cy="6894195"/>
          </a:xfrm>
          <a:prstGeom prst="rect">
            <a:avLst/>
          </a:prstGeom>
        </p:spPr>
        <p:txBody>
          <a:bodyPr wrap="square">
            <a:spAutoFit/>
          </a:bodyPr>
          <a:lstStyle/>
          <a:p>
            <a:pPr algn="ctr"/>
            <a:r>
              <a:rPr lang="tr-TR" sz="3200" dirty="0" smtClean="0">
                <a:solidFill>
                  <a:srgbClr val="FF0000"/>
                </a:solidFill>
                <a:latin typeface="Times New Roman" pitchFamily="18" charset="0"/>
                <a:cs typeface="Times New Roman" pitchFamily="18" charset="0"/>
              </a:rPr>
              <a:t>Yiğit- </a:t>
            </a:r>
            <a:r>
              <a:rPr lang="tr-TR" sz="3200" dirty="0" err="1" smtClean="0">
                <a:solidFill>
                  <a:srgbClr val="FF0000"/>
                </a:solidFill>
                <a:latin typeface="Times New Roman" pitchFamily="18" charset="0"/>
                <a:cs typeface="Times New Roman" pitchFamily="18" charset="0"/>
              </a:rPr>
              <a:t>Nâmert</a:t>
            </a:r>
            <a:r>
              <a:rPr lang="tr-TR" sz="3200" dirty="0" smtClean="0">
                <a:solidFill>
                  <a:srgbClr val="FF0000"/>
                </a:solidFill>
                <a:latin typeface="Times New Roman" pitchFamily="18" charset="0"/>
                <a:cs typeface="Times New Roman" pitchFamily="18" charset="0"/>
              </a:rPr>
              <a:t>- Muhannet</a:t>
            </a:r>
          </a:p>
          <a:p>
            <a:r>
              <a:rPr lang="tr-TR" sz="2800" dirty="0" smtClean="0">
                <a:solidFill>
                  <a:srgbClr val="00B050"/>
                </a:solidFill>
                <a:latin typeface="Times New Roman" pitchFamily="18" charset="0"/>
                <a:cs typeface="Times New Roman" pitchFamily="18" charset="0"/>
              </a:rPr>
              <a:t>Âşıkların şiirlerinde çokça karşılaştığımız ve toplumda iyi ve kötü davranışları kendinde toplayan bu tipleri ve bunların özelliklerini Mukaddime’de görmekteyiz:</a:t>
            </a:r>
          </a:p>
          <a:p>
            <a:pPr>
              <a:buFont typeface="Wingdings" pitchFamily="2" charset="2"/>
              <a:buChar char="§"/>
            </a:pPr>
            <a:r>
              <a:rPr lang="tr-TR" sz="2800" dirty="0" smtClean="0">
                <a:solidFill>
                  <a:srgbClr val="00B050"/>
                </a:solidFill>
                <a:latin typeface="Times New Roman" pitchFamily="18" charset="0"/>
                <a:cs typeface="Times New Roman" pitchFamily="18" charset="0"/>
              </a:rPr>
              <a:t> “Sert yürürken cins bir ata </a:t>
            </a:r>
            <a:r>
              <a:rPr lang="tr-TR" sz="2800" dirty="0" err="1" smtClean="0">
                <a:solidFill>
                  <a:srgbClr val="00B050"/>
                </a:solidFill>
                <a:latin typeface="Times New Roman" pitchFamily="18" charset="0"/>
                <a:cs typeface="Times New Roman" pitchFamily="18" charset="0"/>
              </a:rPr>
              <a:t>nâmert</a:t>
            </a:r>
            <a:r>
              <a:rPr lang="tr-TR" sz="2800" dirty="0" smtClean="0">
                <a:solidFill>
                  <a:srgbClr val="00B050"/>
                </a:solidFill>
                <a:latin typeface="Times New Roman" pitchFamily="18" charset="0"/>
                <a:cs typeface="Times New Roman" pitchFamily="18" charset="0"/>
              </a:rPr>
              <a:t> yiğit binemez, binince binmese daha iyi. Çalıp keser öz kılıcı </a:t>
            </a:r>
            <a:r>
              <a:rPr lang="tr-TR" sz="2800" dirty="0" err="1" smtClean="0">
                <a:solidFill>
                  <a:srgbClr val="00B050"/>
                </a:solidFill>
                <a:latin typeface="Times New Roman" pitchFamily="18" charset="0"/>
                <a:cs typeface="Times New Roman" pitchFamily="18" charset="0"/>
              </a:rPr>
              <a:t>nâmertler</a:t>
            </a:r>
            <a:r>
              <a:rPr lang="tr-TR" sz="2800" dirty="0" smtClean="0">
                <a:solidFill>
                  <a:srgbClr val="00B050"/>
                </a:solidFill>
                <a:latin typeface="Times New Roman" pitchFamily="18" charset="0"/>
                <a:cs typeface="Times New Roman" pitchFamily="18" charset="0"/>
              </a:rPr>
              <a:t> (muhannetler) çalınca çalmasa daha iyi. Çala bilen yiğide ok ile kılıçtan bir çomak daha iyi.”</a:t>
            </a:r>
          </a:p>
          <a:p>
            <a:endParaRPr lang="tr-TR" sz="2800" b="1" dirty="0" smtClean="0">
              <a:solidFill>
                <a:srgbClr val="002060"/>
              </a:solidFill>
            </a:endParaRPr>
          </a:p>
          <a:p>
            <a:r>
              <a:rPr lang="tr-TR" sz="2800" b="1" dirty="0" smtClean="0">
                <a:solidFill>
                  <a:srgbClr val="002060"/>
                </a:solidFill>
              </a:rPr>
              <a:t>	Muhannet kul</a:t>
            </a:r>
            <a:r>
              <a:rPr lang="tr-TR" sz="2800" dirty="0" smtClean="0">
                <a:solidFill>
                  <a:srgbClr val="002060"/>
                </a:solidFill>
              </a:rPr>
              <a:t> gibi yoktur amansız</a:t>
            </a:r>
            <a:endParaRPr lang="en-GB" sz="2800" dirty="0" smtClean="0">
              <a:solidFill>
                <a:srgbClr val="002060"/>
              </a:solidFill>
            </a:endParaRPr>
          </a:p>
          <a:p>
            <a:r>
              <a:rPr lang="tr-TR" sz="2800" dirty="0" smtClean="0">
                <a:solidFill>
                  <a:srgbClr val="002060"/>
                </a:solidFill>
              </a:rPr>
              <a:t>	Sırım ile boğar mutlak </a:t>
            </a:r>
            <a:r>
              <a:rPr lang="tr-TR" sz="2800" dirty="0" err="1" smtClean="0">
                <a:solidFill>
                  <a:srgbClr val="002060"/>
                </a:solidFill>
              </a:rPr>
              <a:t>gümansız</a:t>
            </a:r>
            <a:endParaRPr lang="en-GB" sz="2800" dirty="0" smtClean="0">
              <a:solidFill>
                <a:srgbClr val="002060"/>
              </a:solidFill>
            </a:endParaRPr>
          </a:p>
          <a:p>
            <a:r>
              <a:rPr lang="tr-TR" sz="2800" dirty="0" smtClean="0">
                <a:solidFill>
                  <a:srgbClr val="002060"/>
                </a:solidFill>
              </a:rPr>
              <a:t>	</a:t>
            </a:r>
            <a:r>
              <a:rPr lang="tr-TR" sz="2800" dirty="0" err="1" smtClean="0">
                <a:solidFill>
                  <a:srgbClr val="002060"/>
                </a:solidFill>
              </a:rPr>
              <a:t>Birgün</a:t>
            </a:r>
            <a:r>
              <a:rPr lang="tr-TR" sz="2800" dirty="0" smtClean="0">
                <a:solidFill>
                  <a:srgbClr val="002060"/>
                </a:solidFill>
              </a:rPr>
              <a:t> dağ başında ölür imansız</a:t>
            </a:r>
            <a:endParaRPr lang="en-GB" sz="2800" dirty="0" smtClean="0">
              <a:solidFill>
                <a:srgbClr val="002060"/>
              </a:solidFill>
            </a:endParaRPr>
          </a:p>
          <a:p>
            <a:r>
              <a:rPr lang="tr-TR" sz="2800" dirty="0" smtClean="0">
                <a:solidFill>
                  <a:srgbClr val="002060"/>
                </a:solidFill>
              </a:rPr>
              <a:t>	</a:t>
            </a:r>
            <a:r>
              <a:rPr lang="tr-TR" sz="2800" dirty="0" err="1" smtClean="0">
                <a:solidFill>
                  <a:srgbClr val="002060"/>
                </a:solidFill>
              </a:rPr>
              <a:t>Nasib</a:t>
            </a:r>
            <a:r>
              <a:rPr lang="tr-TR" sz="2800" dirty="0" smtClean="0">
                <a:solidFill>
                  <a:srgbClr val="002060"/>
                </a:solidFill>
              </a:rPr>
              <a:t> etme </a:t>
            </a:r>
            <a:r>
              <a:rPr lang="tr-TR" sz="2800" dirty="0" err="1" smtClean="0">
                <a:solidFill>
                  <a:srgbClr val="002060"/>
                </a:solidFill>
              </a:rPr>
              <a:t>Kur’an</a:t>
            </a:r>
            <a:r>
              <a:rPr lang="tr-TR" sz="2800" dirty="0" smtClean="0">
                <a:solidFill>
                  <a:srgbClr val="002060"/>
                </a:solidFill>
              </a:rPr>
              <a:t> nurda ise de.   </a:t>
            </a:r>
            <a:endParaRPr lang="en-GB" sz="2800" dirty="0" smtClean="0">
              <a:solidFill>
                <a:srgbClr val="002060"/>
              </a:solidFill>
            </a:endParaRPr>
          </a:p>
          <a:p>
            <a:r>
              <a:rPr lang="tr-TR" sz="2800" dirty="0" smtClean="0">
                <a:solidFill>
                  <a:srgbClr val="002060"/>
                </a:solidFill>
              </a:rPr>
              <a:t>			</a:t>
            </a:r>
            <a:r>
              <a:rPr lang="tr-TR" sz="2800" dirty="0" err="1" smtClean="0">
                <a:solidFill>
                  <a:srgbClr val="002060"/>
                </a:solidFill>
              </a:rPr>
              <a:t>Ruhsatî</a:t>
            </a:r>
            <a:r>
              <a:rPr lang="tr-TR" sz="2800" dirty="0" smtClean="0">
                <a:solidFill>
                  <a:srgbClr val="002060"/>
                </a:solidFill>
              </a:rPr>
              <a:t> (Doğan Kaya)</a:t>
            </a:r>
            <a:endParaRPr lang="en-GB" sz="2800" dirty="0" smtClean="0">
              <a:solidFill>
                <a:srgbClr val="002060"/>
              </a:solidFill>
            </a:endParaRPr>
          </a:p>
          <a:p>
            <a:endParaRPr lang="tr-TR" sz="2800" dirty="0" smtClean="0">
              <a:solidFill>
                <a:srgbClr val="00B050"/>
              </a:solidFill>
              <a:latin typeface="Times New Roman" pitchFamily="18" charset="0"/>
              <a:cs typeface="Times New Roman" pitchFamily="18" charset="0"/>
            </a:endParaRPr>
          </a:p>
          <a:p>
            <a:endParaRPr lang="en-GB"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81000" y="381001"/>
            <a:ext cx="8382000" cy="6186309"/>
          </a:xfrm>
          <a:prstGeom prst="rect">
            <a:avLst/>
          </a:prstGeom>
        </p:spPr>
        <p:txBody>
          <a:bodyPr wrap="square">
            <a:spAutoFit/>
          </a:bodyPr>
          <a:lstStyle/>
          <a:p>
            <a:pPr algn="ctr"/>
            <a:r>
              <a:rPr lang="tr-TR" sz="3200" b="1" dirty="0" smtClean="0">
                <a:solidFill>
                  <a:srgbClr val="FF0000"/>
                </a:solidFill>
                <a:latin typeface="Times New Roman" pitchFamily="18" charset="0"/>
                <a:cs typeface="Times New Roman" pitchFamily="18" charset="0"/>
              </a:rPr>
              <a:t>Misafirperverlik</a:t>
            </a:r>
          </a:p>
          <a:p>
            <a:r>
              <a:rPr lang="tr-TR" sz="2800" dirty="0" smtClean="0">
                <a:solidFill>
                  <a:srgbClr val="00B050"/>
                </a:solidFill>
                <a:latin typeface="Times New Roman" pitchFamily="18" charset="0"/>
                <a:cs typeface="Times New Roman" pitchFamily="18" charset="0"/>
              </a:rPr>
              <a:t>Türk kültürünün en dikkate değer özelliklerinden birisi de hiç şüphesiz misafire verilen önemdir. Bu özelliğin Türk toplumunda hâlâ yaşadığı görülür. Öyle ki evlerimizde misafir odası ismiyle misafire ayrılan kısım evimizin en geniş ve en güzide bölümüdür. Bu anlayışın köklerine Dede Korkut Mukaddime’sinde de rastlamak mümkündür:</a:t>
            </a:r>
          </a:p>
          <a:p>
            <a:pPr>
              <a:buFont typeface="Wingdings" pitchFamily="2" charset="2"/>
              <a:buChar char="§"/>
            </a:pPr>
            <a:r>
              <a:rPr lang="tr-TR" sz="2800" dirty="0" smtClean="0">
                <a:solidFill>
                  <a:srgbClr val="00B050"/>
                </a:solidFill>
                <a:latin typeface="Times New Roman" pitchFamily="18" charset="0"/>
                <a:cs typeface="Times New Roman" pitchFamily="18" charset="0"/>
              </a:rPr>
              <a:t> “Misafiri gelmeyen kara evler yıkılsa daha iyi.” (Olumsuz durumların anlatımında kullanılan kara ve yıkılmak eylemlerine dikkat ediniz)</a:t>
            </a:r>
          </a:p>
          <a:p>
            <a:pPr>
              <a:buFont typeface="Wingdings" pitchFamily="2" charset="2"/>
              <a:buChar char="§"/>
            </a:pPr>
            <a:r>
              <a:rPr lang="tr-TR" sz="2800" dirty="0" smtClean="0">
                <a:solidFill>
                  <a:srgbClr val="00B050"/>
                </a:solidFill>
                <a:latin typeface="Times New Roman" pitchFamily="18" charset="0"/>
                <a:cs typeface="Times New Roman" pitchFamily="18" charset="0"/>
              </a:rPr>
              <a:t> “Evin dayağı odur ki kırdan yabandan eve bir misafir gelse, kocası evde olmasa, o onu </a:t>
            </a:r>
            <a:r>
              <a:rPr lang="tr-TR" sz="2800" dirty="0" smtClean="0">
                <a:solidFill>
                  <a:srgbClr val="FF0000"/>
                </a:solidFill>
                <a:latin typeface="Times New Roman" pitchFamily="18" charset="0"/>
                <a:cs typeface="Times New Roman" pitchFamily="18" charset="0"/>
              </a:rPr>
              <a:t>yedirir içirir</a:t>
            </a:r>
            <a:r>
              <a:rPr lang="tr-TR" sz="2800" dirty="0" smtClean="0">
                <a:solidFill>
                  <a:srgbClr val="00B050"/>
                </a:solidFill>
                <a:latin typeface="Times New Roman" pitchFamily="18" charset="0"/>
                <a:cs typeface="Times New Roman" pitchFamily="18" charset="0"/>
              </a:rPr>
              <a:t>, </a:t>
            </a:r>
            <a:r>
              <a:rPr lang="tr-TR" sz="2800" dirty="0" smtClean="0">
                <a:solidFill>
                  <a:srgbClr val="FF0000"/>
                </a:solidFill>
                <a:latin typeface="Times New Roman" pitchFamily="18" charset="0"/>
                <a:cs typeface="Times New Roman" pitchFamily="18" charset="0"/>
              </a:rPr>
              <a:t>ağırlar azizler</a:t>
            </a:r>
            <a:r>
              <a:rPr lang="tr-TR" sz="2800" dirty="0" smtClean="0">
                <a:solidFill>
                  <a:srgbClr val="00B050"/>
                </a:solidFill>
                <a:latin typeface="Times New Roman" pitchFamily="18" charset="0"/>
                <a:cs typeface="Times New Roman" pitchFamily="18" charset="0"/>
              </a:rPr>
              <a:t>, gönderir.”</a:t>
            </a:r>
            <a:endParaRPr lang="en-GB" sz="2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81000" y="304800"/>
            <a:ext cx="8534400" cy="6617196"/>
          </a:xfrm>
          <a:prstGeom prst="rect">
            <a:avLst/>
          </a:prstGeom>
        </p:spPr>
        <p:txBody>
          <a:bodyPr wrap="square">
            <a:spAutoFit/>
          </a:bodyPr>
          <a:lstStyle/>
          <a:p>
            <a:pPr algn="ctr"/>
            <a:r>
              <a:rPr lang="tr-TR" sz="3200" b="1" dirty="0" smtClean="0">
                <a:solidFill>
                  <a:srgbClr val="FF0000"/>
                </a:solidFill>
                <a:latin typeface="Times New Roman" pitchFamily="18" charset="0"/>
                <a:cs typeface="Times New Roman" pitchFamily="18" charset="0"/>
              </a:rPr>
              <a:t>Gelin Odası-Çeyiz</a:t>
            </a:r>
          </a:p>
          <a:p>
            <a:r>
              <a:rPr lang="tr-TR" sz="2800" dirty="0" smtClean="0">
                <a:solidFill>
                  <a:srgbClr val="00B050"/>
                </a:solidFill>
                <a:latin typeface="Times New Roman" pitchFamily="18" charset="0"/>
                <a:cs typeface="Times New Roman" pitchFamily="18" charset="0"/>
              </a:rPr>
              <a:t>Eski Türklerde yeni evlenenler ayrı bir çadırda/ayrı bir evde yaşarlardı. Gerdek, gelin çadırı veya gelin odası anlamına gelmektedir. “Yan taraf” ifadesi ayrı bir evi vurgulamaktadır. Günümüzde olduğu gibi eskiden de gelin odalarının süslü olduğunu Mukaddime’nin şu satırlarında görmekteyiz:</a:t>
            </a:r>
          </a:p>
          <a:p>
            <a:pPr>
              <a:buFont typeface="Wingdings" pitchFamily="2" charset="2"/>
              <a:buChar char="§"/>
            </a:pPr>
            <a:r>
              <a:rPr lang="tr-TR" sz="2800" dirty="0" smtClean="0">
                <a:solidFill>
                  <a:srgbClr val="00B050"/>
                </a:solidFill>
                <a:latin typeface="Times New Roman" pitchFamily="18" charset="0"/>
                <a:cs typeface="Times New Roman" pitchFamily="18" charset="0"/>
              </a:rPr>
              <a:t> “Yan tarafta, ev yanında dikilse gelin odası (gerdek) güzel, uzunca çadır ipi güzel. Oğul güzel.” </a:t>
            </a:r>
          </a:p>
          <a:p>
            <a:r>
              <a:rPr lang="tr-TR" sz="2800" dirty="0" smtClean="0">
                <a:solidFill>
                  <a:srgbClr val="00B050"/>
                </a:solidFill>
                <a:latin typeface="Times New Roman" pitchFamily="18" charset="0"/>
                <a:cs typeface="Times New Roman" pitchFamily="18" charset="0"/>
              </a:rPr>
              <a:t>Burada yer alan çadır ipi çadırı ayakta tutan bir iptir. Fakat ipin güzelliğinden maksat nedir? Günümüzde yaşayan çeyiz sergileme geleneği anlatılmak isteniyor.</a:t>
            </a:r>
          </a:p>
          <a:p>
            <a:endParaRPr lang="tr-TR" sz="2800" dirty="0" smtClean="0">
              <a:solidFill>
                <a:srgbClr val="00B050"/>
              </a:solidFill>
              <a:latin typeface="Times New Roman" pitchFamily="18" charset="0"/>
              <a:cs typeface="Times New Roman" pitchFamily="18" charset="0"/>
            </a:endParaRPr>
          </a:p>
          <a:p>
            <a:r>
              <a:rPr lang="tr-TR" sz="2800" dirty="0" smtClean="0">
                <a:solidFill>
                  <a:srgbClr val="00B050"/>
                </a:solidFill>
                <a:latin typeface="Times New Roman" pitchFamily="18" charset="0"/>
                <a:cs typeface="Times New Roman" pitchFamily="18" charset="0"/>
              </a:rPr>
              <a:t>Gelin çadırı da kuruldu, şimdi evlilerden çocuk bekleniyor. Fakat erkek olursa güzel olacak!</a:t>
            </a:r>
            <a:endParaRPr lang="en-GB" sz="2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38200" y="304800"/>
            <a:ext cx="7696200" cy="4524315"/>
          </a:xfrm>
          <a:prstGeom prst="rect">
            <a:avLst/>
          </a:prstGeom>
        </p:spPr>
        <p:txBody>
          <a:bodyPr wrap="square">
            <a:spAutoFit/>
          </a:bodyPr>
          <a:lstStyle/>
          <a:p>
            <a:pPr algn="ctr"/>
            <a:r>
              <a:rPr lang="tr-TR" sz="3200" b="1" dirty="0" smtClean="0">
                <a:solidFill>
                  <a:srgbClr val="FF0000"/>
                </a:solidFill>
                <a:latin typeface="Times New Roman" pitchFamily="18" charset="0"/>
                <a:cs typeface="Times New Roman" pitchFamily="18" charset="0"/>
              </a:rPr>
              <a:t>Evliliğe Teşvik</a:t>
            </a:r>
          </a:p>
          <a:p>
            <a:r>
              <a:rPr lang="tr-TR" sz="3200" dirty="0" smtClean="0">
                <a:solidFill>
                  <a:srgbClr val="00B050"/>
                </a:solidFill>
                <a:latin typeface="Times New Roman" pitchFamily="18" charset="0"/>
                <a:cs typeface="Times New Roman" pitchFamily="18" charset="0"/>
              </a:rPr>
              <a:t>Evlilik, birlikte yaşamın meşruiyet kazanması için önemli bir adımdır. İslâm dini de bu tarz bir birlikte yaşamı tasvip etmektedir. Mukaddime’de geçen “helâlli/</a:t>
            </a:r>
            <a:r>
              <a:rPr lang="tr-TR" sz="3200" dirty="0" err="1" smtClean="0">
                <a:solidFill>
                  <a:srgbClr val="00B050"/>
                </a:solidFill>
                <a:latin typeface="Times New Roman" pitchFamily="18" charset="0"/>
                <a:cs typeface="Times New Roman" pitchFamily="18" charset="0"/>
              </a:rPr>
              <a:t>halal</a:t>
            </a:r>
            <a:r>
              <a:rPr lang="tr-TR" sz="3200" dirty="0" smtClean="0">
                <a:solidFill>
                  <a:srgbClr val="00B050"/>
                </a:solidFill>
                <a:latin typeface="Times New Roman" pitchFamily="18" charset="0"/>
                <a:cs typeface="Times New Roman" pitchFamily="18" charset="0"/>
              </a:rPr>
              <a:t>” kelimesi meşru bir evliliğin tasvip edildiğini göstermektedir:</a:t>
            </a:r>
          </a:p>
          <a:p>
            <a:endParaRPr lang="tr-TR" sz="3200" dirty="0" smtClean="0">
              <a:solidFill>
                <a:srgbClr val="00B050"/>
              </a:solidFill>
              <a:latin typeface="Times New Roman" pitchFamily="18" charset="0"/>
              <a:cs typeface="Times New Roman" pitchFamily="18" charset="0"/>
            </a:endParaRPr>
          </a:p>
          <a:p>
            <a:pPr>
              <a:buFont typeface="Wingdings" pitchFamily="2" charset="2"/>
              <a:buChar char="§"/>
            </a:pPr>
            <a:r>
              <a:rPr lang="tr-TR" sz="3200" dirty="0" smtClean="0">
                <a:solidFill>
                  <a:srgbClr val="00B050"/>
                </a:solidFill>
                <a:latin typeface="Times New Roman" pitchFamily="18" charset="0"/>
                <a:cs typeface="Times New Roman" pitchFamily="18" charset="0"/>
              </a:rPr>
              <a:t> “Dizini bastırıp oturunca helâlli güzel”</a:t>
            </a:r>
            <a:endParaRPr lang="en-GB" sz="32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85800" y="304800"/>
            <a:ext cx="7772400" cy="6186309"/>
          </a:xfrm>
          <a:prstGeom prst="rect">
            <a:avLst/>
          </a:prstGeom>
        </p:spPr>
        <p:txBody>
          <a:bodyPr wrap="square">
            <a:spAutoFit/>
          </a:bodyPr>
          <a:lstStyle/>
          <a:p>
            <a:pPr algn="ctr"/>
            <a:r>
              <a:rPr lang="tr-TR" sz="3200" b="1" dirty="0" smtClean="0">
                <a:solidFill>
                  <a:srgbClr val="FF0000"/>
                </a:solidFill>
                <a:latin typeface="Times New Roman" pitchFamily="18" charset="0"/>
                <a:cs typeface="Times New Roman" pitchFamily="18" charset="0"/>
              </a:rPr>
              <a:t>Ozanlık Geleneği</a:t>
            </a:r>
          </a:p>
          <a:p>
            <a:r>
              <a:rPr lang="tr-TR" sz="2800" b="1" dirty="0" smtClean="0">
                <a:solidFill>
                  <a:srgbClr val="00B050"/>
                </a:solidFill>
                <a:latin typeface="Times New Roman" pitchFamily="18" charset="0"/>
                <a:cs typeface="Times New Roman" pitchFamily="18" charset="0"/>
              </a:rPr>
              <a:t>Mukaddime’de ozanların kopuz çaldığını, diyar diyar dolaşarak sanatlarını icra ettiklerini görmekteyiz.:</a:t>
            </a:r>
          </a:p>
          <a:p>
            <a:pPr>
              <a:buFont typeface="Wingdings" pitchFamily="2" charset="2"/>
              <a:buChar char="§"/>
            </a:pPr>
            <a:r>
              <a:rPr lang="tr-TR" sz="2800" b="1" dirty="0" smtClean="0">
                <a:solidFill>
                  <a:srgbClr val="00B050"/>
                </a:solidFill>
                <a:latin typeface="Times New Roman" pitchFamily="18" charset="0"/>
                <a:cs typeface="Times New Roman" pitchFamily="18" charset="0"/>
              </a:rPr>
              <a:t> “Kolca kopuz yükseltip elden ele, beyden beye ozan gezer. Erin cömerdini, erin cimrisini ozan bilir. Karşınızda çalıp söyleyen ozan olsun.”</a:t>
            </a:r>
          </a:p>
          <a:p>
            <a:r>
              <a:rPr lang="tr-TR" sz="2800" dirty="0" smtClean="0">
                <a:solidFill>
                  <a:srgbClr val="00B050"/>
                </a:solidFill>
                <a:latin typeface="Times New Roman" pitchFamily="18" charset="0"/>
                <a:cs typeface="Times New Roman" pitchFamily="18" charset="0"/>
              </a:rPr>
              <a:t>“Beyden beye ozan gezer” ifadesi ozanlık geleneğinin ve ozanların toplumun üst katmanlarında yer alan beyler tarafından itibar gördüğünü göstermektedir. Erlerden himaye gördükleri için hangi beyin cömert, hangi beyin cimri olduğunu da en iyi onlar bilirler. Burada ozanlar cömertliğin kendilerine dönük kısmıyla ilgileniyorlar.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85800" y="228600"/>
            <a:ext cx="7924800" cy="5755422"/>
          </a:xfrm>
          <a:prstGeom prst="rect">
            <a:avLst/>
          </a:prstGeom>
        </p:spPr>
        <p:txBody>
          <a:bodyPr wrap="square">
            <a:spAutoFit/>
          </a:bodyPr>
          <a:lstStyle/>
          <a:p>
            <a:pPr algn="ctr"/>
            <a:r>
              <a:rPr lang="tr-TR" sz="3200" b="1" dirty="0" smtClean="0">
                <a:solidFill>
                  <a:srgbClr val="FF0000"/>
                </a:solidFill>
                <a:latin typeface="Times New Roman" pitchFamily="18" charset="0"/>
                <a:cs typeface="Times New Roman" pitchFamily="18" charset="0"/>
              </a:rPr>
              <a:t>Mutfak Kültürü</a:t>
            </a:r>
          </a:p>
          <a:p>
            <a:r>
              <a:rPr lang="tr-TR" sz="2800" dirty="0" smtClean="0">
                <a:solidFill>
                  <a:srgbClr val="00B050"/>
                </a:solidFill>
                <a:latin typeface="Times New Roman" pitchFamily="18" charset="0"/>
                <a:cs typeface="Times New Roman" pitchFamily="18" charset="0"/>
              </a:rPr>
              <a:t>Beslenme alışkanlığı, bir toplumun millî özellik gösteren unsurlarından biridir. Bu sebeple mutfak, maddi kültür unsuru olarak incelenmektedir. Mukaddime’de kadınların sınıflandırıldığı bölümlerde bu kültüre ait bazı unsurları tespit etmekteyiz:</a:t>
            </a:r>
          </a:p>
          <a:p>
            <a:pPr>
              <a:buFont typeface="Wingdings" pitchFamily="2" charset="2"/>
              <a:buChar char="§"/>
            </a:pPr>
            <a:r>
              <a:rPr lang="tr-TR" sz="2800" dirty="0" smtClean="0">
                <a:solidFill>
                  <a:srgbClr val="00B050"/>
                </a:solidFill>
                <a:latin typeface="Times New Roman" pitchFamily="18" charset="0"/>
                <a:cs typeface="Times New Roman" pitchFamily="18" charset="0"/>
              </a:rPr>
              <a:t> “…dokuz bazlama (</a:t>
            </a:r>
            <a:r>
              <a:rPr lang="tr-TR" sz="2800" dirty="0" err="1" smtClean="0">
                <a:solidFill>
                  <a:srgbClr val="00B050"/>
                </a:solidFill>
                <a:latin typeface="Times New Roman" pitchFamily="18" charset="0"/>
                <a:cs typeface="Times New Roman" pitchFamily="18" charset="0"/>
              </a:rPr>
              <a:t>bazlammaç</a:t>
            </a:r>
            <a:r>
              <a:rPr lang="tr-TR" sz="2800" dirty="0" smtClean="0">
                <a:solidFill>
                  <a:srgbClr val="00B050"/>
                </a:solidFill>
                <a:latin typeface="Times New Roman" pitchFamily="18" charset="0"/>
                <a:cs typeface="Times New Roman" pitchFamily="18" charset="0"/>
              </a:rPr>
              <a:t>) ile bir külek yoğurt bekler…”</a:t>
            </a:r>
          </a:p>
          <a:p>
            <a:pPr>
              <a:buFont typeface="Wingdings" pitchFamily="2" charset="2"/>
              <a:buChar char="§"/>
            </a:pPr>
            <a:endParaRPr lang="tr-TR" sz="2800" dirty="0" smtClean="0">
              <a:solidFill>
                <a:srgbClr val="00B050"/>
              </a:solidFill>
              <a:latin typeface="Times New Roman" pitchFamily="18" charset="0"/>
              <a:cs typeface="Times New Roman" pitchFamily="18" charset="0"/>
            </a:endParaRPr>
          </a:p>
          <a:p>
            <a:r>
              <a:rPr lang="tr-TR" sz="2800" dirty="0" smtClean="0">
                <a:solidFill>
                  <a:srgbClr val="00B050"/>
                </a:solidFill>
                <a:latin typeface="Times New Roman" pitchFamily="18" charset="0"/>
                <a:cs typeface="Times New Roman" pitchFamily="18" charset="0"/>
              </a:rPr>
              <a:t>Bazlama, günümüzde varlığını devam ettiren; mısır, arpa ve buğday unlarından yapılan mayalı, mayasız, yağlı, yağsız, şekerli, şekersiz ince ve kalın pişirilen saç ekmeğidir.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38200" y="381000"/>
            <a:ext cx="7924800" cy="3539430"/>
          </a:xfrm>
          <a:prstGeom prst="rect">
            <a:avLst/>
          </a:prstGeom>
        </p:spPr>
        <p:txBody>
          <a:bodyPr wrap="square">
            <a:spAutoFit/>
          </a:bodyPr>
          <a:lstStyle/>
          <a:p>
            <a:r>
              <a:rPr lang="tr-TR" sz="2800" dirty="0" smtClean="0">
                <a:solidFill>
                  <a:srgbClr val="00B050"/>
                </a:solidFill>
                <a:latin typeface="Times New Roman" pitchFamily="18" charset="0"/>
                <a:cs typeface="Times New Roman" pitchFamily="18" charset="0"/>
              </a:rPr>
              <a:t>Yoğurt ise malumunuz….!</a:t>
            </a:r>
          </a:p>
          <a:p>
            <a:endParaRPr lang="tr-TR" sz="2800" dirty="0" smtClean="0">
              <a:solidFill>
                <a:srgbClr val="00B050"/>
              </a:solidFill>
              <a:latin typeface="Times New Roman" pitchFamily="18" charset="0"/>
              <a:cs typeface="Times New Roman" pitchFamily="18" charset="0"/>
            </a:endParaRPr>
          </a:p>
          <a:p>
            <a:r>
              <a:rPr lang="tr-TR" sz="2800" dirty="0" smtClean="0">
                <a:solidFill>
                  <a:srgbClr val="00B050"/>
                </a:solidFill>
                <a:latin typeface="Times New Roman" pitchFamily="18" charset="0"/>
                <a:cs typeface="Times New Roman" pitchFamily="18" charset="0"/>
              </a:rPr>
              <a:t>Mukaddime’de ayrıca mutfak kültürüyle ilgili “un, elek, ekmek” kelimeleri de kullanılmaktadır. Ekmek kelimesi burada yemeklerin genel adı olarak kullanılmaktadır:</a:t>
            </a:r>
          </a:p>
          <a:p>
            <a:endParaRPr lang="tr-TR" sz="2800" dirty="0" smtClean="0">
              <a:solidFill>
                <a:srgbClr val="00B050"/>
              </a:solidFill>
              <a:latin typeface="Times New Roman" pitchFamily="18" charset="0"/>
              <a:cs typeface="Times New Roman" pitchFamily="18" charset="0"/>
            </a:endParaRPr>
          </a:p>
          <a:p>
            <a:pPr>
              <a:buFont typeface="Wingdings" pitchFamily="2" charset="2"/>
              <a:buChar char="§"/>
            </a:pPr>
            <a:r>
              <a:rPr lang="tr-TR" sz="2800" dirty="0" smtClean="0">
                <a:solidFill>
                  <a:srgbClr val="00B050"/>
                </a:solidFill>
                <a:latin typeface="Times New Roman" pitchFamily="18" charset="0"/>
                <a:cs typeface="Times New Roman" pitchFamily="18" charset="0"/>
              </a:rPr>
              <a:t> “…kalk ekmek getir yiyelim.”</a:t>
            </a:r>
            <a:endParaRPr lang="en-GB" sz="2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33400" y="0"/>
            <a:ext cx="8229600" cy="7048083"/>
          </a:xfrm>
          <a:prstGeom prst="rect">
            <a:avLst/>
          </a:prstGeom>
        </p:spPr>
        <p:txBody>
          <a:bodyPr wrap="square">
            <a:spAutoFit/>
          </a:bodyPr>
          <a:lstStyle/>
          <a:p>
            <a:pPr algn="ctr"/>
            <a:r>
              <a:rPr lang="tr-TR" sz="3200" b="1" dirty="0" smtClean="0">
                <a:solidFill>
                  <a:srgbClr val="FF0000"/>
                </a:solidFill>
                <a:latin typeface="Times New Roman" pitchFamily="18" charset="0"/>
                <a:cs typeface="Times New Roman" pitchFamily="18" charset="0"/>
              </a:rPr>
              <a:t>Aile Kurumu</a:t>
            </a:r>
          </a:p>
          <a:p>
            <a:r>
              <a:rPr lang="tr-TR" sz="2800" dirty="0" smtClean="0">
                <a:solidFill>
                  <a:srgbClr val="00B050"/>
                </a:solidFill>
                <a:latin typeface="Times New Roman" pitchFamily="18" charset="0"/>
                <a:cs typeface="Times New Roman" pitchFamily="18" charset="0"/>
              </a:rPr>
              <a:t>Dede Korkut hikâyelerinde üzerinde en çok durulması gereken konulardan biri “aile”dir. Çünkü Türkler, milleti ayakta tutan en önemli öğenin aile olduğunu fark etmişler; bu yüzden sağlam bir aile yapısı oluşturmuşlardır. Mukaddime’nin sonlarında ozanın, Dede Korkut’un dilinden kadınları sınıflandırması aslında aileye verilen önemi de göstermektedir. Beylere hitap eden ozanın, beyle beraber erkeklere hitap ettiği düşünülürse bu sözlerin işlevi anlaşılabilir. İslâmi unsurların benimsenmeye çalışıldığı bir ortamda ozanın dinleyicileri olarak kadınların bulunmadığı düşünülebilir. Kadınların bulunmadığı bir ortamda onlarla ilgili sınıflandırma yapmanın daha kolay olduğunu söyleyebiliriz.</a:t>
            </a:r>
          </a:p>
          <a:p>
            <a:endParaRPr lang="en-GB" sz="2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04800" y="152400"/>
            <a:ext cx="8610600" cy="5693866"/>
          </a:xfrm>
          <a:prstGeom prst="rect">
            <a:avLst/>
          </a:prstGeom>
        </p:spPr>
        <p:txBody>
          <a:bodyPr wrap="square">
            <a:spAutoFit/>
          </a:bodyPr>
          <a:lstStyle/>
          <a:p>
            <a:r>
              <a:rPr lang="tr-TR" sz="2800" dirty="0" smtClean="0">
                <a:solidFill>
                  <a:srgbClr val="00B050"/>
                </a:solidFill>
                <a:latin typeface="Times New Roman" pitchFamily="18" charset="0"/>
                <a:cs typeface="Times New Roman" pitchFamily="18" charset="0"/>
              </a:rPr>
              <a:t>Kadınları dört kısma ayırıp bunların sadece birinin olumlu olması dikkat çekicidir. Ayrıca baştaki sınıflandırmasında üçüncü sırada saydığı olumlu kadın tipinin, açıklamaya geçildiği esnada birinci sırada yer alması </a:t>
            </a:r>
            <a:r>
              <a:rPr lang="tr-TR" sz="2800" dirty="0" smtClean="0">
                <a:solidFill>
                  <a:srgbClr val="FF0000"/>
                </a:solidFill>
                <a:latin typeface="Times New Roman" pitchFamily="18" charset="0"/>
                <a:cs typeface="Times New Roman" pitchFamily="18" charset="0"/>
              </a:rPr>
              <a:t>eğitim ve insan psikolojisi </a:t>
            </a:r>
            <a:r>
              <a:rPr lang="tr-TR" sz="2800" dirty="0" smtClean="0">
                <a:solidFill>
                  <a:srgbClr val="00B050"/>
                </a:solidFill>
                <a:latin typeface="Times New Roman" pitchFamily="18" charset="0"/>
                <a:cs typeface="Times New Roman" pitchFamily="18" charset="0"/>
              </a:rPr>
              <a:t>açısından düşünülmelidir. Mukaddime’de bu sınıflandırma şöyle yapılmıştır:  </a:t>
            </a:r>
          </a:p>
          <a:p>
            <a:r>
              <a:rPr lang="tr-TR" sz="2800" dirty="0" smtClean="0">
                <a:solidFill>
                  <a:srgbClr val="00B050"/>
                </a:solidFill>
                <a:latin typeface="Times New Roman" pitchFamily="18" charset="0"/>
                <a:cs typeface="Times New Roman" pitchFamily="18" charset="0"/>
              </a:rPr>
              <a:t>“Karılar dört türlüdür. Birisi solduran soptur. Birisi dolduran toptur. Birisi evin dayağıdır. Birisi ne kadar dersen bayağıdır.” (tekerleme benzeri ifadeler)</a:t>
            </a:r>
          </a:p>
          <a:p>
            <a:r>
              <a:rPr lang="tr-TR" sz="2800" b="1" dirty="0" smtClean="0">
                <a:solidFill>
                  <a:srgbClr val="00B050"/>
                </a:solidFill>
                <a:latin typeface="Times New Roman" pitchFamily="18" charset="0"/>
                <a:cs typeface="Times New Roman" pitchFamily="18" charset="0"/>
              </a:rPr>
              <a:t>1.</a:t>
            </a:r>
            <a:r>
              <a:rPr lang="tr-TR" sz="2800" dirty="0" smtClean="0">
                <a:solidFill>
                  <a:srgbClr val="00B050"/>
                </a:solidFill>
                <a:latin typeface="Times New Roman" pitchFamily="18" charset="0"/>
                <a:cs typeface="Times New Roman" pitchFamily="18" charset="0"/>
              </a:rPr>
              <a:t> “Ozan, evin dayağı odur ki kırdan yabandan eve bir misafir gelse, kocası evde olmasa, o onu yedirir içirir, ağırlar azizler gönderir. O </a:t>
            </a:r>
            <a:r>
              <a:rPr lang="tr-TR" sz="2800" dirty="0" err="1" smtClean="0">
                <a:solidFill>
                  <a:srgbClr val="00B050"/>
                </a:solidFill>
                <a:latin typeface="Times New Roman" pitchFamily="18" charset="0"/>
                <a:cs typeface="Times New Roman" pitchFamily="18" charset="0"/>
              </a:rPr>
              <a:t>Âyişe</a:t>
            </a:r>
            <a:r>
              <a:rPr lang="tr-TR" sz="2800" dirty="0" smtClean="0">
                <a:solidFill>
                  <a:srgbClr val="00B050"/>
                </a:solidFill>
                <a:latin typeface="Times New Roman" pitchFamily="18" charset="0"/>
                <a:cs typeface="Times New Roman" pitchFamily="18" charset="0"/>
              </a:rPr>
              <a:t>, </a:t>
            </a:r>
            <a:r>
              <a:rPr lang="tr-TR" sz="2800" dirty="0" err="1" smtClean="0">
                <a:solidFill>
                  <a:srgbClr val="00B050"/>
                </a:solidFill>
                <a:latin typeface="Times New Roman" pitchFamily="18" charset="0"/>
                <a:cs typeface="Times New Roman" pitchFamily="18" charset="0"/>
              </a:rPr>
              <a:t>Fâtıma</a:t>
            </a:r>
            <a:r>
              <a:rPr lang="tr-TR" sz="2800" dirty="0" smtClean="0">
                <a:solidFill>
                  <a:srgbClr val="00B050"/>
                </a:solidFill>
                <a:latin typeface="Times New Roman" pitchFamily="18" charset="0"/>
                <a:cs typeface="Times New Roman" pitchFamily="18" charset="0"/>
              </a:rPr>
              <a:t> soyundandır hanım.”</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81000" y="304800"/>
            <a:ext cx="8458200" cy="5693866"/>
          </a:xfrm>
          <a:prstGeom prst="rect">
            <a:avLst/>
          </a:prstGeom>
        </p:spPr>
        <p:txBody>
          <a:bodyPr wrap="square">
            <a:spAutoFit/>
          </a:bodyPr>
          <a:lstStyle/>
          <a:p>
            <a:r>
              <a:rPr lang="tr-TR" sz="2800" dirty="0" smtClean="0">
                <a:solidFill>
                  <a:srgbClr val="00B050"/>
                </a:solidFill>
                <a:latin typeface="Times New Roman" pitchFamily="18" charset="0"/>
                <a:cs typeface="Times New Roman" pitchFamily="18" charset="0"/>
              </a:rPr>
              <a:t>2. “Geldik o ki solduran soptur. Sabahleyin yerinden kalkar, elini yüzünü yıkamadan dokuz bazlama ile bir külek yoğurt bekler, doyuncaya kadar tıka basa yer, elini böğrüne koyar, der: Bu evi harap olası kocaya varalıdan beri daha karnım doymadı, yüzüm gülmedi, ayağım pabuç, yüzüm yaşmak görmedi der, ah </a:t>
            </a:r>
            <a:r>
              <a:rPr lang="tr-TR" sz="2800" dirty="0" err="1" smtClean="0">
                <a:solidFill>
                  <a:srgbClr val="00B050"/>
                </a:solidFill>
                <a:latin typeface="Times New Roman" pitchFamily="18" charset="0"/>
                <a:cs typeface="Times New Roman" pitchFamily="18" charset="0"/>
              </a:rPr>
              <a:t>nolaydı</a:t>
            </a:r>
            <a:r>
              <a:rPr lang="tr-TR" sz="2800" dirty="0" smtClean="0">
                <a:solidFill>
                  <a:srgbClr val="00B050"/>
                </a:solidFill>
                <a:latin typeface="Times New Roman" pitchFamily="18" charset="0"/>
                <a:cs typeface="Times New Roman" pitchFamily="18" charset="0"/>
              </a:rPr>
              <a:t>, bu öleydi, birine daha varaydım, umduğumdan daha uygun olaydı, der.”</a:t>
            </a:r>
          </a:p>
          <a:p>
            <a:endParaRPr lang="tr-TR" sz="2800" dirty="0" smtClean="0">
              <a:solidFill>
                <a:srgbClr val="00B050"/>
              </a:solidFill>
              <a:latin typeface="Times New Roman" pitchFamily="18" charset="0"/>
              <a:cs typeface="Times New Roman" pitchFamily="18" charset="0"/>
            </a:endParaRPr>
          </a:p>
          <a:p>
            <a:r>
              <a:rPr lang="tr-TR" sz="2800" dirty="0" smtClean="0">
                <a:solidFill>
                  <a:srgbClr val="00B050"/>
                </a:solidFill>
                <a:latin typeface="Times New Roman" pitchFamily="18" charset="0"/>
                <a:cs typeface="Times New Roman" pitchFamily="18" charset="0"/>
              </a:rPr>
              <a:t>Burada dikkat edilmesi gereken bir nokta var: Türklerde aile önemli olduğu için boşanma olayı da hoş karşılanmaz. Kocasından memnun olmasa da ayrılamıyor. Tek çaresi onun ölmesini beklemek! </a:t>
            </a:r>
            <a:endParaRPr lang="en-GB" sz="2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81000" y="381000"/>
            <a:ext cx="8458200" cy="5262979"/>
          </a:xfrm>
          <a:prstGeom prst="rect">
            <a:avLst/>
          </a:prstGeom>
        </p:spPr>
        <p:txBody>
          <a:bodyPr wrap="square">
            <a:spAutoFit/>
          </a:bodyPr>
          <a:lstStyle/>
          <a:p>
            <a:r>
              <a:rPr lang="tr-TR" sz="2800" dirty="0" smtClean="0">
                <a:solidFill>
                  <a:srgbClr val="00B050"/>
                </a:solidFill>
                <a:latin typeface="Times New Roman" pitchFamily="18" charset="0"/>
                <a:cs typeface="Times New Roman" pitchFamily="18" charset="0"/>
              </a:rPr>
              <a:t>3. “Geldik o ki dolduran toptur. Dürtüldükçe yerinden kalktı, elini yüzünü yıkamadan obanın o ucundan bu ucuna, bu ucundan o ucuna çırpıştırdı, dedikodu yaptı, kapı dinledi, öğleye kadar gezdi, öğleden sonra evine geldi, gördü ki hırsız köpek, büyük dana evini birbirine katmış, tavuk kümesine sığır damına dönmüş; komşularına seslenir ki kız </a:t>
            </a:r>
            <a:r>
              <a:rPr lang="tr-TR" sz="2800" dirty="0" err="1" smtClean="0">
                <a:solidFill>
                  <a:srgbClr val="00B050"/>
                </a:solidFill>
                <a:latin typeface="Times New Roman" pitchFamily="18" charset="0"/>
                <a:cs typeface="Times New Roman" pitchFamily="18" charset="0"/>
              </a:rPr>
              <a:t>Zeliha</a:t>
            </a:r>
            <a:r>
              <a:rPr lang="tr-TR" sz="2800" dirty="0" smtClean="0">
                <a:solidFill>
                  <a:srgbClr val="00B050"/>
                </a:solidFill>
                <a:latin typeface="Times New Roman" pitchFamily="18" charset="0"/>
                <a:cs typeface="Times New Roman" pitchFamily="18" charset="0"/>
              </a:rPr>
              <a:t>, Zübeyde, </a:t>
            </a:r>
            <a:r>
              <a:rPr lang="tr-TR" sz="2800" dirty="0" err="1" smtClean="0">
                <a:solidFill>
                  <a:srgbClr val="00B050"/>
                </a:solidFill>
                <a:latin typeface="Times New Roman" pitchFamily="18" charset="0"/>
                <a:cs typeface="Times New Roman" pitchFamily="18" charset="0"/>
              </a:rPr>
              <a:t>Ürüveyde</a:t>
            </a:r>
            <a:r>
              <a:rPr lang="tr-TR" sz="2800" dirty="0" smtClean="0">
                <a:solidFill>
                  <a:srgbClr val="00B050"/>
                </a:solidFill>
                <a:latin typeface="Times New Roman" pitchFamily="18" charset="0"/>
                <a:cs typeface="Times New Roman" pitchFamily="18" charset="0"/>
              </a:rPr>
              <a:t>, Çan Kız, Çan Paşa, Ayna Melek, Kutlu Melek ölmeye yitmeye gitmemiştim, yatacak yerim gene bu harap olası idi, </a:t>
            </a:r>
            <a:r>
              <a:rPr lang="tr-TR" sz="2800" dirty="0" err="1" smtClean="0">
                <a:solidFill>
                  <a:srgbClr val="00B050"/>
                </a:solidFill>
                <a:latin typeface="Times New Roman" pitchFamily="18" charset="0"/>
                <a:cs typeface="Times New Roman" pitchFamily="18" charset="0"/>
              </a:rPr>
              <a:t>nolaydı</a:t>
            </a:r>
            <a:r>
              <a:rPr lang="tr-TR" sz="2800" dirty="0" smtClean="0">
                <a:solidFill>
                  <a:srgbClr val="00B050"/>
                </a:solidFill>
                <a:latin typeface="Times New Roman" pitchFamily="18" charset="0"/>
                <a:cs typeface="Times New Roman" pitchFamily="18" charset="0"/>
              </a:rPr>
              <a:t> benim evime birazcık bakaydınız </a:t>
            </a:r>
            <a:r>
              <a:rPr lang="tr-TR" sz="2800" b="1" dirty="0" smtClean="0">
                <a:solidFill>
                  <a:srgbClr val="00B050"/>
                </a:solidFill>
                <a:latin typeface="Times New Roman" pitchFamily="18" charset="0"/>
                <a:cs typeface="Times New Roman" pitchFamily="18" charset="0"/>
              </a:rPr>
              <a:t>(</a:t>
            </a:r>
            <a:r>
              <a:rPr lang="tr-TR" sz="2800" b="1" dirty="0" err="1" smtClean="0">
                <a:solidFill>
                  <a:srgbClr val="00B050"/>
                </a:solidFill>
                <a:latin typeface="Times New Roman" pitchFamily="18" charset="0"/>
                <a:cs typeface="Times New Roman" pitchFamily="18" charset="0"/>
              </a:rPr>
              <a:t>Nasreddin</a:t>
            </a:r>
            <a:r>
              <a:rPr lang="tr-TR" sz="2800" b="1" dirty="0" smtClean="0">
                <a:solidFill>
                  <a:srgbClr val="00B050"/>
                </a:solidFill>
                <a:latin typeface="Times New Roman" pitchFamily="18" charset="0"/>
                <a:cs typeface="Times New Roman" pitchFamily="18" charset="0"/>
              </a:rPr>
              <a:t> Hoca’nın hanımı da böyle az gezerdi!)</a:t>
            </a:r>
            <a:r>
              <a:rPr lang="tr-TR" sz="2800" dirty="0" smtClean="0">
                <a:solidFill>
                  <a:srgbClr val="00B050"/>
                </a:solidFill>
                <a:latin typeface="Times New Roman" pitchFamily="18" charset="0"/>
                <a:cs typeface="Times New Roman" pitchFamily="18" charset="0"/>
              </a:rPr>
              <a:t>, komşu hakkı Tanrı hakkı diye söyler.”</a:t>
            </a:r>
            <a:endParaRPr lang="en-GB" sz="2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33400" y="228600"/>
            <a:ext cx="8305800" cy="5693866"/>
          </a:xfrm>
          <a:prstGeom prst="rect">
            <a:avLst/>
          </a:prstGeom>
        </p:spPr>
        <p:txBody>
          <a:bodyPr wrap="square">
            <a:spAutoFit/>
          </a:bodyPr>
          <a:lstStyle/>
          <a:p>
            <a:r>
              <a:rPr lang="tr-TR" sz="2800" dirty="0" smtClean="0">
                <a:solidFill>
                  <a:srgbClr val="00B050"/>
                </a:solidFill>
                <a:latin typeface="Times New Roman" pitchFamily="18" charset="0"/>
                <a:cs typeface="Times New Roman" pitchFamily="18" charset="0"/>
              </a:rPr>
              <a:t>4. “Geldik o ki ne kadar dersen bayağıdır: uzak kırdan yabandan bir edepli misafir gelse, kocası evde olsa, ona dese ki: kalk ekmek getir yiyelim, bu da yesin dese, pişmiş ekmeğin bekası olmaz, yemek gerektir; kadın der: Neyleyeyim, bu yıkılacak evde un yok elek yok, </a:t>
            </a:r>
            <a:r>
              <a:rPr lang="tr-TR" sz="2800" dirty="0" smtClean="0">
                <a:solidFill>
                  <a:srgbClr val="FF0000"/>
                </a:solidFill>
                <a:latin typeface="Times New Roman" pitchFamily="18" charset="0"/>
                <a:cs typeface="Times New Roman" pitchFamily="18" charset="0"/>
              </a:rPr>
              <a:t>deve değirmeninden gelmedi </a:t>
            </a:r>
            <a:r>
              <a:rPr lang="tr-TR" sz="2800" dirty="0" smtClean="0">
                <a:solidFill>
                  <a:srgbClr val="00B050"/>
                </a:solidFill>
                <a:latin typeface="Times New Roman" pitchFamily="18" charset="0"/>
                <a:cs typeface="Times New Roman" pitchFamily="18" charset="0"/>
              </a:rPr>
              <a:t>der; ne gelirse benim kalçama gelsin diye elini arkasına vurur, yönünü öteye, sırtını kocasına döndürür, (bin söylesen de birisini duymaz), sözünü kulağına koymaz. O </a:t>
            </a:r>
            <a:r>
              <a:rPr lang="tr-TR" sz="2800" dirty="0" smtClean="0">
                <a:solidFill>
                  <a:srgbClr val="FF0000"/>
                </a:solidFill>
                <a:latin typeface="Times New Roman" pitchFamily="18" charset="0"/>
                <a:cs typeface="Times New Roman" pitchFamily="18" charset="0"/>
              </a:rPr>
              <a:t>Nuh peygamberin eşeği asıllıdır.”</a:t>
            </a:r>
          </a:p>
          <a:p>
            <a:endParaRPr lang="tr-TR" sz="2800" dirty="0" smtClean="0">
              <a:solidFill>
                <a:srgbClr val="00B050"/>
              </a:solidFill>
              <a:latin typeface="Times New Roman" pitchFamily="18" charset="0"/>
              <a:cs typeface="Times New Roman" pitchFamily="18" charset="0"/>
            </a:endParaRPr>
          </a:p>
          <a:p>
            <a:r>
              <a:rPr lang="tr-TR" sz="2800" dirty="0" smtClean="0">
                <a:solidFill>
                  <a:srgbClr val="00B050"/>
                </a:solidFill>
                <a:latin typeface="Times New Roman" pitchFamily="18" charset="0"/>
                <a:cs typeface="Times New Roman" pitchFamily="18" charset="0"/>
              </a:rPr>
              <a:t>(Misafir gittikten sonra evde, “kadına şiddet” uygulamasının bir örneği gerçekleşebilir!)</a:t>
            </a:r>
            <a:endParaRPr lang="en-GB" sz="2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0" y="1"/>
            <a:ext cx="9144000" cy="7940635"/>
          </a:xfrm>
          <a:prstGeom prst="rect">
            <a:avLst/>
          </a:prstGeom>
        </p:spPr>
        <p:txBody>
          <a:bodyPr wrap="square">
            <a:spAutoFit/>
          </a:bodyPr>
          <a:lstStyle/>
          <a:p>
            <a:pPr algn="ctr"/>
            <a:r>
              <a:rPr lang="tr-TR" sz="3200" b="1" dirty="0" smtClean="0">
                <a:solidFill>
                  <a:srgbClr val="FF0000"/>
                </a:solidFill>
                <a:latin typeface="Times New Roman" pitchFamily="18" charset="0"/>
                <a:cs typeface="Times New Roman" pitchFamily="18" charset="0"/>
              </a:rPr>
              <a:t>Toplumsal Değerler</a:t>
            </a:r>
          </a:p>
          <a:p>
            <a:r>
              <a:rPr lang="tr-TR" sz="2700" dirty="0" smtClean="0">
                <a:solidFill>
                  <a:srgbClr val="00B050"/>
                </a:solidFill>
                <a:latin typeface="Times New Roman" pitchFamily="18" charset="0"/>
                <a:cs typeface="Times New Roman" pitchFamily="18" charset="0"/>
              </a:rPr>
              <a:t>Toplumsal değerlerin oluşmasında dini kurallar ve uygulamaların da etkisi bulunur. Bu yüzden burada bu unsurlardan da bahsedeceğiz:</a:t>
            </a:r>
          </a:p>
          <a:p>
            <a:pPr>
              <a:buFont typeface="Wingdings" pitchFamily="2" charset="2"/>
              <a:buChar char="§"/>
            </a:pPr>
            <a:r>
              <a:rPr lang="tr-TR" sz="2700" dirty="0" smtClean="0">
                <a:solidFill>
                  <a:srgbClr val="00B050"/>
                </a:solidFill>
                <a:latin typeface="Times New Roman" pitchFamily="18" charset="0"/>
                <a:cs typeface="Times New Roman" pitchFamily="18" charset="0"/>
              </a:rPr>
              <a:t> Kibir hoş görülmez: “Kibirlik eyleyeni Tanrı sevmez, gönlünü yüce tutan erde devlet olmaz.”</a:t>
            </a:r>
          </a:p>
          <a:p>
            <a:pPr>
              <a:buFont typeface="Wingdings" pitchFamily="2" charset="2"/>
              <a:buChar char="§"/>
            </a:pPr>
            <a:r>
              <a:rPr lang="tr-TR" sz="2700" dirty="0" smtClean="0">
                <a:solidFill>
                  <a:srgbClr val="00B050"/>
                </a:solidFill>
                <a:latin typeface="Times New Roman" pitchFamily="18" charset="0"/>
                <a:cs typeface="Times New Roman" pitchFamily="18" charset="0"/>
              </a:rPr>
              <a:t> Düşmandan dost olmaz: “Eski pamuk bez olmaz, eski düşman dost olmaz.” (Atasözü) Gerekirse zorla yola getirilmelidir: “…kara çelik öz kılıcı çalmayınca hasım dönmez…”</a:t>
            </a:r>
          </a:p>
          <a:p>
            <a:pPr>
              <a:buFont typeface="Wingdings" pitchFamily="2" charset="2"/>
              <a:buChar char="§"/>
            </a:pPr>
            <a:r>
              <a:rPr lang="tr-TR" sz="2700" dirty="0" smtClean="0">
                <a:solidFill>
                  <a:srgbClr val="00B050"/>
                </a:solidFill>
                <a:latin typeface="Times New Roman" pitchFamily="18" charset="0"/>
                <a:cs typeface="Times New Roman" pitchFamily="18" charset="0"/>
              </a:rPr>
              <a:t> Cömertlik yiğit olmanın ön şartlarından biridir: “ …er malına kıymayınca adı çıkmaz.” (Şöhreti yayılmaz anlamında)</a:t>
            </a:r>
          </a:p>
          <a:p>
            <a:pPr>
              <a:buFont typeface="Wingdings" pitchFamily="2" charset="2"/>
              <a:buChar char="§"/>
            </a:pPr>
            <a:r>
              <a:rPr lang="tr-TR" sz="2700" dirty="0" smtClean="0">
                <a:solidFill>
                  <a:srgbClr val="00B050"/>
                </a:solidFill>
                <a:latin typeface="Times New Roman" pitchFamily="18" charset="0"/>
                <a:cs typeface="Times New Roman" pitchFamily="18" charset="0"/>
              </a:rPr>
              <a:t> Toplum faydası gözetilir: “Atın yemediği acı otlar bitince bitmese daha iyi. İnsanın içmediği acı sular sızınca sızmasa daha iyi.”</a:t>
            </a:r>
          </a:p>
          <a:p>
            <a:pPr>
              <a:buFont typeface="Wingdings" pitchFamily="2" charset="2"/>
              <a:buChar char="§"/>
            </a:pPr>
            <a:r>
              <a:rPr lang="tr-TR" sz="2700" dirty="0" smtClean="0">
                <a:solidFill>
                  <a:srgbClr val="00B050"/>
                </a:solidFill>
                <a:latin typeface="Times New Roman" pitchFamily="18" charset="0"/>
                <a:cs typeface="Times New Roman" pitchFamily="18" charset="0"/>
              </a:rPr>
              <a:t>  Yalan hoş görülmez: “Yalan söz bu dünyada olunca olmasa daha iyi.”</a:t>
            </a:r>
          </a:p>
          <a:p>
            <a:pPr>
              <a:buFont typeface="Wingdings" pitchFamily="2" charset="2"/>
              <a:buChar char="§"/>
            </a:pPr>
            <a:endParaRPr lang="tr-TR" sz="2700" dirty="0" smtClean="0">
              <a:solidFill>
                <a:srgbClr val="00B050"/>
              </a:solidFill>
              <a:latin typeface="Times New Roman" pitchFamily="18" charset="0"/>
              <a:cs typeface="Times New Roman" pitchFamily="18" charset="0"/>
            </a:endParaRPr>
          </a:p>
          <a:p>
            <a:endParaRPr lang="tr-TR" sz="2800" b="1" dirty="0" smtClean="0">
              <a:solidFill>
                <a:srgbClr val="00B050"/>
              </a:solidFill>
              <a:latin typeface="Times New Roman" pitchFamily="18" charset="0"/>
              <a:cs typeface="Times New Roman" pitchFamily="18" charset="0"/>
            </a:endParaRPr>
          </a:p>
          <a:p>
            <a:endParaRPr lang="en-GB"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33400" y="228600"/>
            <a:ext cx="8305800" cy="5632311"/>
          </a:xfrm>
          <a:prstGeom prst="rect">
            <a:avLst/>
          </a:prstGeom>
        </p:spPr>
        <p:txBody>
          <a:bodyPr wrap="square">
            <a:spAutoFit/>
          </a:bodyPr>
          <a:lstStyle/>
          <a:p>
            <a:endParaRPr lang="tr-TR" sz="3200" dirty="0" smtClean="0">
              <a:solidFill>
                <a:srgbClr val="00B050"/>
              </a:solidFill>
              <a:latin typeface="Times New Roman" pitchFamily="18" charset="0"/>
              <a:cs typeface="Times New Roman" pitchFamily="18" charset="0"/>
            </a:endParaRPr>
          </a:p>
          <a:p>
            <a:endParaRPr lang="tr-TR" sz="3200" dirty="0" smtClean="0">
              <a:solidFill>
                <a:srgbClr val="00B050"/>
              </a:solidFill>
              <a:latin typeface="Times New Roman" pitchFamily="18" charset="0"/>
              <a:cs typeface="Times New Roman" pitchFamily="18" charset="0"/>
            </a:endParaRPr>
          </a:p>
          <a:p>
            <a:endParaRPr lang="tr-TR" sz="3200" dirty="0" smtClean="0">
              <a:solidFill>
                <a:srgbClr val="00B050"/>
              </a:solidFill>
              <a:latin typeface="Times New Roman" pitchFamily="18" charset="0"/>
              <a:cs typeface="Times New Roman" pitchFamily="18" charset="0"/>
            </a:endParaRPr>
          </a:p>
          <a:p>
            <a:pPr algn="ctr"/>
            <a:r>
              <a:rPr lang="tr-TR" sz="3600" b="1" dirty="0" smtClean="0">
                <a:solidFill>
                  <a:srgbClr val="00B050"/>
                </a:solidFill>
                <a:latin typeface="Times New Roman" pitchFamily="18" charset="0"/>
                <a:cs typeface="Times New Roman" pitchFamily="18" charset="0"/>
              </a:rPr>
              <a:t>BENİ DİNLEDİĞİNİZ İÇİN </a:t>
            </a:r>
          </a:p>
          <a:p>
            <a:pPr algn="ctr"/>
            <a:r>
              <a:rPr lang="tr-TR" sz="3600" b="1" dirty="0" smtClean="0">
                <a:solidFill>
                  <a:srgbClr val="00B050"/>
                </a:solidFill>
                <a:latin typeface="Times New Roman" pitchFamily="18" charset="0"/>
                <a:cs typeface="Times New Roman" pitchFamily="18" charset="0"/>
              </a:rPr>
              <a:t>TEŞEKKÜR EDERİM.</a:t>
            </a:r>
          </a:p>
          <a:p>
            <a:endParaRPr lang="tr-TR" sz="3200" dirty="0" smtClean="0">
              <a:solidFill>
                <a:srgbClr val="00B050"/>
              </a:solidFill>
              <a:latin typeface="Times New Roman" pitchFamily="18" charset="0"/>
              <a:cs typeface="Times New Roman" pitchFamily="18" charset="0"/>
            </a:endParaRPr>
          </a:p>
          <a:p>
            <a:endParaRPr lang="tr-TR" sz="3200" dirty="0" smtClean="0">
              <a:solidFill>
                <a:srgbClr val="00B050"/>
              </a:solidFill>
              <a:latin typeface="Times New Roman" pitchFamily="18" charset="0"/>
              <a:cs typeface="Times New Roman" pitchFamily="18" charset="0"/>
            </a:endParaRPr>
          </a:p>
          <a:p>
            <a:endParaRPr lang="tr-TR" sz="3200" dirty="0" smtClean="0">
              <a:solidFill>
                <a:srgbClr val="00B050"/>
              </a:solidFill>
              <a:latin typeface="Times New Roman" pitchFamily="18" charset="0"/>
              <a:cs typeface="Times New Roman" pitchFamily="18" charset="0"/>
            </a:endParaRPr>
          </a:p>
          <a:p>
            <a:endParaRPr lang="tr-TR" sz="3200" dirty="0" smtClean="0">
              <a:solidFill>
                <a:srgbClr val="00B050"/>
              </a:solidFill>
              <a:latin typeface="Times New Roman" pitchFamily="18" charset="0"/>
              <a:cs typeface="Times New Roman" pitchFamily="18" charset="0"/>
            </a:endParaRPr>
          </a:p>
          <a:p>
            <a:endParaRPr lang="tr-TR" sz="3200" dirty="0" smtClean="0">
              <a:solidFill>
                <a:srgbClr val="00B050"/>
              </a:solidFill>
              <a:latin typeface="Times New Roman" pitchFamily="18" charset="0"/>
              <a:cs typeface="Times New Roman" pitchFamily="18" charset="0"/>
            </a:endParaRPr>
          </a:p>
          <a:p>
            <a:endParaRPr lang="en-GB" sz="32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378</TotalTime>
  <Words>2128</Words>
  <Application>Microsoft Office PowerPoint</Application>
  <PresentationFormat>Ekran Gösterisi (4:3)</PresentationFormat>
  <Paragraphs>184</Paragraphs>
  <Slides>40</Slides>
  <Notes>0</Notes>
  <HiddenSlides>0</HiddenSlides>
  <MMClips>0</MMClips>
  <ScaleCrop>false</ScaleCrop>
  <HeadingPairs>
    <vt:vector size="4" baseType="variant">
      <vt:variant>
        <vt:lpstr>Tema</vt:lpstr>
      </vt:variant>
      <vt:variant>
        <vt:i4>1</vt:i4>
      </vt:variant>
      <vt:variant>
        <vt:lpstr>Slayt Başlıkları</vt:lpstr>
      </vt:variant>
      <vt:variant>
        <vt:i4>40</vt:i4>
      </vt:variant>
    </vt:vector>
  </HeadingPairs>
  <TitlesOfParts>
    <vt:vector size="41" baseType="lpstr">
      <vt:lpstr>Gezinti</vt:lpstr>
      <vt:lpstr>  </vt:lpstr>
      <vt:lpstr>PowerPoint Sunusu</vt:lpstr>
      <vt:lpstr>PowerPoint Sunusu</vt:lpstr>
      <vt:lpstr>PowerPoint Sunusu</vt:lpstr>
      <vt:lpstr>PowerPoint Sunusu</vt:lpstr>
      <vt:lpstr>PowerPoint Sunusu</vt:lpstr>
      <vt:lpstr>PowerPoint Sunusu</vt:lpstr>
      <vt:lpstr>Çalışmamızın Konusu ve Amacı   Bu çalışmanın amacı Dede Korkut Hikâyeleri hakkında genel bilgi vermek, hikâyelerin edebiyatımız açısından taşıdığı önemi vurgulamak ve “Mukaddime”nin içerisinde yer alan toplumsal göstergeler üzerinde durarak metnin önemi üzerine dikkatleri çekmektir. </vt:lpstr>
      <vt:lpstr>GİRİŞ</vt:lpstr>
      <vt:lpstr>PowerPoint Sunusu</vt:lpstr>
      <vt:lpstr>PowerPoint Sunusu</vt:lpstr>
      <vt:lpstr>NÜSHALARIN KARŞILAŞTIRILMASI</vt:lpstr>
      <vt:lpstr>MUKADDİME’NİN İNCELENMESİ</vt:lpstr>
      <vt:lpstr>DEDE KORKUT KİMDİR?</vt:lpstr>
      <vt:lpstr>PowerPoint Sunusu</vt:lpstr>
      <vt:lpstr>Mukaddİme’ye göre dede korkut kİmdİr?</vt:lpstr>
      <vt:lpstr>PowerPoint Sunusu</vt:lpstr>
      <vt:lpstr>Sosyal hayatta yaygIn OLARAK kullanIlan “dede” unvanI</vt:lpstr>
      <vt:lpstr>Mukaddİme’de dualar</vt:lpstr>
      <vt:lpstr>PowerPoint Sunusu</vt:lpstr>
      <vt:lpstr>PowerPoint Sunusu</vt:lpstr>
      <vt:lpstr>BEDDUALAR</vt:lpstr>
      <vt:lpstr>Erkek çocuk sahİbİ olma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waio</dc:creator>
  <cp:lastModifiedBy>Exper</cp:lastModifiedBy>
  <cp:revision>96</cp:revision>
  <dcterms:created xsi:type="dcterms:W3CDTF">2006-08-16T00:00:00Z</dcterms:created>
  <dcterms:modified xsi:type="dcterms:W3CDTF">2019-04-15T07:05:12Z</dcterms:modified>
</cp:coreProperties>
</file>